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xls" ContentType="application/vnd.ms-excel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notesSlides/notesSlide4.xml" ContentType="application/vnd.openxmlformats-officedocument.presentationml.notesSlide+xml"/>
  <Override PartName="/ppt/charts/chart11.xml" ContentType="application/vnd.openxmlformats-officedocument.drawingml.chart+xml"/>
  <Override PartName="/ppt/notesSlides/notesSlide5.xml" ContentType="application/vnd.openxmlformats-officedocument.presentationml.notesSlide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notesSlides/notesSlide8.xml" ContentType="application/vnd.openxmlformats-officedocument.presentationml.notesSlide+xml"/>
  <Override PartName="/ppt/charts/chart16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321" r:id="rId3"/>
    <p:sldId id="322" r:id="rId4"/>
    <p:sldId id="323" r:id="rId5"/>
    <p:sldId id="324" r:id="rId6"/>
    <p:sldId id="312" r:id="rId7"/>
    <p:sldId id="313" r:id="rId8"/>
    <p:sldId id="314" r:id="rId9"/>
    <p:sldId id="315" r:id="rId10"/>
    <p:sldId id="316" r:id="rId11"/>
    <p:sldId id="325" r:id="rId12"/>
    <p:sldId id="326" r:id="rId13"/>
    <p:sldId id="327" r:id="rId14"/>
    <p:sldId id="328" r:id="rId15"/>
    <p:sldId id="329" r:id="rId16"/>
    <p:sldId id="330" r:id="rId17"/>
    <p:sldId id="331" r:id="rId18"/>
    <p:sldId id="332" r:id="rId19"/>
    <p:sldId id="333" r:id="rId20"/>
    <p:sldId id="334" r:id="rId21"/>
    <p:sldId id="319" r:id="rId22"/>
    <p:sldId id="320" r:id="rId23"/>
    <p:sldId id="317" r:id="rId24"/>
    <p:sldId id="318" r:id="rId25"/>
  </p:sldIdLst>
  <p:sldSz cx="9144000" cy="6858000" type="screen4x3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F1F5"/>
    <a:srgbClr val="D0D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03447BB-5D67-496B-8E87-E561075AD55C}" styleName="深色样式 1 - 强调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783" autoAdjust="0"/>
  </p:normalViewPr>
  <p:slideViewPr>
    <p:cSldViewPr>
      <p:cViewPr varScale="1">
        <p:scale>
          <a:sx n="75" d="100"/>
          <a:sy n="75" d="100"/>
        </p:scale>
        <p:origin x="93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2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3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4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5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6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8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9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3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0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4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5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6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7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8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ynn473260\Local%20Settings\Temporary%20Internet%20Files\Content.IE5\E3KHMZAZ\12&#26376;&#20572;&#32447;&#36890;&#25253;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altLang="zh-CN" sz="1800" dirty="0" smtClean="0"/>
              <a:t>2012</a:t>
            </a:r>
            <a:r>
              <a:rPr lang="zh-CN" altLang="en-US" sz="1800" dirty="0" smtClean="0"/>
              <a:t>年度总装工厂生产部安全管理趋势</a:t>
            </a:r>
            <a:endParaRPr lang="zh-CN" altLang="en-US" sz="1800" dirty="0"/>
          </a:p>
        </c:rich>
      </c:tx>
      <c:layout/>
      <c:overlay val="0"/>
    </c:title>
    <c:autoTitleDeleted val="0"/>
    <c:plotArea>
      <c:layout/>
      <c:barChart>
        <c:barDir val="col"/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工伤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3</c:v>
                </c:pt>
                <c:pt idx="11">
                  <c:v>1</c:v>
                </c:pt>
              </c:numCache>
            </c:numRef>
          </c:val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事故车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Sheet1!$D$2:$D$13</c:f>
              <c:numCache>
                <c:formatCode>General</c:formatCode>
                <c:ptCount val="12"/>
                <c:pt idx="8">
                  <c:v>1</c:v>
                </c:pt>
              </c:numCache>
            </c:numRef>
          </c:val>
        </c:ser>
        <c:ser>
          <c:idx val="3"/>
          <c:order val="2"/>
          <c:tx>
            <c:strRef>
              <c:f>Sheet1!$E$1</c:f>
              <c:strCache>
                <c:ptCount val="1"/>
                <c:pt idx="0">
                  <c:v>火情及其它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Sheet1!$E$2:$E$13</c:f>
              <c:numCache>
                <c:formatCode>General</c:formatCode>
                <c:ptCount val="12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6526432"/>
        <c:axId val="236526824"/>
      </c:barChart>
      <c:lineChart>
        <c:grouping val="standard"/>
        <c:varyColors val="0"/>
        <c:ser>
          <c:idx val="4"/>
          <c:order val="3"/>
          <c:tx>
            <c:strRef>
              <c:f>Sheet1!$F$1</c:f>
              <c:strCache>
                <c:ptCount val="1"/>
                <c:pt idx="0">
                  <c:v>合计</c:v>
                </c:pt>
              </c:strCache>
            </c:strRef>
          </c:tx>
          <c:marker>
            <c:symbol val="none"/>
          </c:marker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Sheet1!$F$2:$F$13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2</c:v>
                </c:pt>
                <c:pt idx="9">
                  <c:v>3</c:v>
                </c:pt>
                <c:pt idx="10">
                  <c:v>0</c:v>
                </c:pt>
                <c:pt idx="11">
                  <c:v>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6526432"/>
        <c:axId val="236526824"/>
      </c:lineChart>
      <c:dateAx>
        <c:axId val="236526432"/>
        <c:scaling>
          <c:orientation val="minMax"/>
        </c:scaling>
        <c:delete val="0"/>
        <c:axPos val="b"/>
        <c:numFmt formatCode="yyyy&quot;-&quot;mm;@" sourceLinked="1"/>
        <c:majorTickMark val="out"/>
        <c:minorTickMark val="none"/>
        <c:tickLblPos val="nextTo"/>
        <c:txPr>
          <a:bodyPr rot="-3600000"/>
          <a:lstStyle/>
          <a:p>
            <a:pPr>
              <a:defRPr sz="1400"/>
            </a:pPr>
            <a:endParaRPr lang="zh-CN"/>
          </a:p>
        </c:txPr>
        <c:crossAx val="236526824"/>
        <c:crosses val="autoZero"/>
        <c:auto val="1"/>
        <c:lblOffset val="100"/>
        <c:baseTimeUnit val="months"/>
      </c:dateAx>
      <c:valAx>
        <c:axId val="236526824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安全事故次数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36526432"/>
        <c:crosses val="autoZero"/>
        <c:crossBetween val="between"/>
        <c:majorUnit val="1"/>
      </c:valAx>
    </c:plotArea>
    <c:legend>
      <c:legendPos val="t"/>
      <c:layout/>
      <c:overlay val="0"/>
      <c:txPr>
        <a:bodyPr/>
        <a:lstStyle/>
        <a:p>
          <a:pPr>
            <a:defRPr sz="1400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2"/>
          <c:order val="0"/>
          <c:tx>
            <c:strRef>
              <c:f>Sheet1!$C$1</c:f>
              <c:strCache>
                <c:ptCount val="1"/>
                <c:pt idx="0">
                  <c:v>DPVe1</c:v>
                </c:pt>
              </c:strCache>
            </c:strRef>
          </c:tx>
          <c:invertIfNegative val="0"/>
          <c:val>
            <c:numRef>
              <c:f>Sheet1!$C$2:$C$32</c:f>
              <c:numCache>
                <c:formatCode>0.0_);[Red]\(0.0\)</c:formatCode>
                <c:ptCount val="31"/>
                <c:pt idx="0">
                  <c:v>0</c:v>
                </c:pt>
                <c:pt idx="1">
                  <c:v>184.5679012345679</c:v>
                </c:pt>
                <c:pt idx="2">
                  <c:v>173.68421052631581</c:v>
                </c:pt>
                <c:pt idx="3">
                  <c:v>206.54205607476635</c:v>
                </c:pt>
                <c:pt idx="4">
                  <c:v>166.91729323308272</c:v>
                </c:pt>
                <c:pt idx="5">
                  <c:v>164.56692913385825</c:v>
                </c:pt>
                <c:pt idx="6">
                  <c:v>150.37593984962405</c:v>
                </c:pt>
                <c:pt idx="7">
                  <c:v>129.4871794871795</c:v>
                </c:pt>
                <c:pt idx="8">
                  <c:v>178.48605577689241</c:v>
                </c:pt>
                <c:pt idx="9">
                  <c:v>178.70722433460077</c:v>
                </c:pt>
                <c:pt idx="10">
                  <c:v>169.17293233082705</c:v>
                </c:pt>
                <c:pt idx="11">
                  <c:v>196.64179104477611</c:v>
                </c:pt>
                <c:pt idx="12">
                  <c:v>215.87301587301587</c:v>
                </c:pt>
                <c:pt idx="13">
                  <c:v>210.0502512562814</c:v>
                </c:pt>
                <c:pt idx="14">
                  <c:v>0</c:v>
                </c:pt>
                <c:pt idx="15">
                  <c:v>115.71428571428572</c:v>
                </c:pt>
                <c:pt idx="16">
                  <c:v>141.47909967845661</c:v>
                </c:pt>
                <c:pt idx="17">
                  <c:v>115.78947368421053</c:v>
                </c:pt>
                <c:pt idx="18">
                  <c:v>150.90909090909091</c:v>
                </c:pt>
                <c:pt idx="19">
                  <c:v>159.375</c:v>
                </c:pt>
                <c:pt idx="20">
                  <c:v>187.17948717948718</c:v>
                </c:pt>
                <c:pt idx="21">
                  <c:v>186.49635036496349</c:v>
                </c:pt>
                <c:pt idx="22">
                  <c:v>216.52892561983469</c:v>
                </c:pt>
                <c:pt idx="23">
                  <c:v>223.92857142857144</c:v>
                </c:pt>
                <c:pt idx="24">
                  <c:v>200.69930069930072</c:v>
                </c:pt>
                <c:pt idx="25">
                  <c:v>153.37078651685394</c:v>
                </c:pt>
                <c:pt idx="26">
                  <c:v>250.33333333333334</c:v>
                </c:pt>
                <c:pt idx="27">
                  <c:v>195.71865443425077</c:v>
                </c:pt>
                <c:pt idx="28">
                  <c:v>251.24223602484471</c:v>
                </c:pt>
                <c:pt idx="29">
                  <c:v>253.10559006211179</c:v>
                </c:pt>
                <c:pt idx="30">
                  <c:v>228.93890675241158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8348800"/>
        <c:axId val="238349192"/>
      </c:barChart>
      <c:lineChart>
        <c:grouping val="standard"/>
        <c:varyColors val="0"/>
        <c:ser>
          <c:idx val="0"/>
          <c:order val="1"/>
          <c:tx>
            <c:strRef>
              <c:f>Sheet1!$D$1</c:f>
              <c:strCache>
                <c:ptCount val="1"/>
                <c:pt idx="0">
                  <c:v>DRR1</c:v>
                </c:pt>
              </c:strCache>
            </c:strRef>
          </c:tx>
          <c:marker>
            <c:symbol val="none"/>
          </c:marker>
          <c:val>
            <c:numRef>
              <c:f>Sheet1!$D$2:$D$32</c:f>
              <c:numCache>
                <c:formatCode>0.0%</c:formatCode>
                <c:ptCount val="31"/>
                <c:pt idx="0">
                  <c:v>0</c:v>
                </c:pt>
                <c:pt idx="1">
                  <c:v>0.19753086419753085</c:v>
                </c:pt>
                <c:pt idx="2">
                  <c:v>0.18796992481203006</c:v>
                </c:pt>
                <c:pt idx="3">
                  <c:v>0.11214953271028037</c:v>
                </c:pt>
                <c:pt idx="4">
                  <c:v>0.25187969924812031</c:v>
                </c:pt>
                <c:pt idx="5">
                  <c:v>0.20866141732283464</c:v>
                </c:pt>
                <c:pt idx="6">
                  <c:v>0.24060150375939848</c:v>
                </c:pt>
                <c:pt idx="7">
                  <c:v>0.46153846153846156</c:v>
                </c:pt>
                <c:pt idx="8">
                  <c:v>0.18326693227091634</c:v>
                </c:pt>
                <c:pt idx="9">
                  <c:v>0.20532319391634982</c:v>
                </c:pt>
                <c:pt idx="10">
                  <c:v>0.2781954887218045</c:v>
                </c:pt>
                <c:pt idx="11">
                  <c:v>0.67164179104477617</c:v>
                </c:pt>
                <c:pt idx="12">
                  <c:v>0.63095238095238093</c:v>
                </c:pt>
                <c:pt idx="13">
                  <c:v>0.64824120603015079</c:v>
                </c:pt>
                <c:pt idx="14">
                  <c:v>0</c:v>
                </c:pt>
                <c:pt idx="15">
                  <c:v>0.71904761904761905</c:v>
                </c:pt>
                <c:pt idx="16">
                  <c:v>0.73954983922829587</c:v>
                </c:pt>
                <c:pt idx="17">
                  <c:v>0.74035087719298243</c:v>
                </c:pt>
                <c:pt idx="18">
                  <c:v>0.6836363636363636</c:v>
                </c:pt>
                <c:pt idx="19">
                  <c:v>0.5982142857142857</c:v>
                </c:pt>
                <c:pt idx="20">
                  <c:v>0.53846153846153844</c:v>
                </c:pt>
                <c:pt idx="21">
                  <c:v>0.55109489051094895</c:v>
                </c:pt>
                <c:pt idx="22">
                  <c:v>0.66115702479338845</c:v>
                </c:pt>
                <c:pt idx="23">
                  <c:v>0.7142857142857143</c:v>
                </c:pt>
                <c:pt idx="24">
                  <c:v>0.6048951048951049</c:v>
                </c:pt>
                <c:pt idx="25">
                  <c:v>0.550561797752809</c:v>
                </c:pt>
                <c:pt idx="26">
                  <c:v>0.55666666666666664</c:v>
                </c:pt>
                <c:pt idx="27">
                  <c:v>0.56880733944954132</c:v>
                </c:pt>
                <c:pt idx="28">
                  <c:v>0.52173913043478259</c:v>
                </c:pt>
                <c:pt idx="29">
                  <c:v>0.51242236024844723</c:v>
                </c:pt>
                <c:pt idx="30" formatCode="0.00_);[Red]\(0.00\)">
                  <c:v>0.53054662379421225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8349584"/>
        <c:axId val="238349976"/>
      </c:lineChart>
      <c:catAx>
        <c:axId val="2383488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-3600000"/>
          <a:lstStyle/>
          <a:p>
            <a:pPr>
              <a:defRPr sz="1250"/>
            </a:pPr>
            <a:endParaRPr lang="zh-CN"/>
          </a:p>
        </c:txPr>
        <c:crossAx val="238349192"/>
        <c:crosses val="autoZero"/>
        <c:auto val="1"/>
        <c:lblAlgn val="ctr"/>
        <c:lblOffset val="100"/>
        <c:tickLblSkip val="1"/>
        <c:noMultiLvlLbl val="0"/>
      </c:catAx>
      <c:valAx>
        <c:axId val="238349192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246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altLang="zh-CN"/>
                  <a:t>DPVe1  PP100</a:t>
                </a:r>
              </a:p>
            </c:rich>
          </c:tx>
          <c:layout/>
          <c:overlay val="0"/>
        </c:title>
        <c:numFmt formatCode="0.0_);[Red]\(0.0\)" sourceLinked="1"/>
        <c:majorTickMark val="out"/>
        <c:minorTickMark val="none"/>
        <c:tickLblPos val="nextTo"/>
        <c:txPr>
          <a:bodyPr/>
          <a:lstStyle/>
          <a:p>
            <a:pPr>
              <a:defRPr sz="1250"/>
            </a:pPr>
            <a:endParaRPr lang="zh-CN"/>
          </a:p>
        </c:txPr>
        <c:crossAx val="238348800"/>
        <c:crosses val="autoZero"/>
        <c:crossBetween val="between"/>
      </c:valAx>
      <c:catAx>
        <c:axId val="238349584"/>
        <c:scaling>
          <c:orientation val="minMax"/>
        </c:scaling>
        <c:delete val="1"/>
        <c:axPos val="b"/>
        <c:majorTickMark val="out"/>
        <c:minorTickMark val="none"/>
        <c:tickLblPos val="nextTo"/>
        <c:crossAx val="238349976"/>
        <c:crosses val="autoZero"/>
        <c:auto val="1"/>
        <c:lblAlgn val="ctr"/>
        <c:lblOffset val="100"/>
        <c:noMultiLvlLbl val="0"/>
      </c:catAx>
      <c:valAx>
        <c:axId val="238349976"/>
        <c:scaling>
          <c:orientation val="minMax"/>
          <c:max val="1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sz="1250" b="0" dirty="0" smtClean="0"/>
                  <a:t>DRR1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250"/>
            </a:pPr>
            <a:endParaRPr lang="zh-CN"/>
          </a:p>
        </c:txPr>
        <c:crossAx val="238349584"/>
        <c:crosses val="max"/>
        <c:crossBetween val="between"/>
      </c:valAx>
    </c:plotArea>
    <c:plotVisOnly val="1"/>
    <c:dispBlanksAs val="gap"/>
    <c:showDLblsOverMax val="0"/>
  </c:chart>
  <c:txPr>
    <a:bodyPr/>
    <a:lstStyle/>
    <a:p>
      <a:pPr>
        <a:defRPr sz="1606"/>
      </a:pPr>
      <a:endParaRPr lang="zh-CN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altLang="zh-CN" sz="1583" b="1" dirty="0" smtClean="0"/>
              <a:t>DPVe1</a:t>
            </a:r>
            <a:r>
              <a:rPr lang="zh-CN" altLang="en-US" sz="1583" b="1" dirty="0" smtClean="0"/>
              <a:t>故障责任分布</a:t>
            </a:r>
            <a:endParaRPr lang="zh-CN" altLang="en-US" sz="1600" b="1" dirty="0"/>
          </a:p>
        </c:rich>
      </c:tx>
      <c:layout>
        <c:manualLayout>
          <c:xMode val="edge"/>
          <c:yMode val="edge"/>
          <c:x val="0.34399765195121235"/>
          <c:y val="5.9480213852221443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9.0129908093430661E-2"/>
          <c:y val="0.17220202130136553"/>
          <c:w val="0.87751183567297641"/>
          <c:h val="0.793193518775408"/>
        </c:manualLayout>
      </c:layout>
      <c:ofPieChart>
        <c:ofPieType val="bar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汇总</c:v>
                </c:pt>
              </c:strCache>
            </c:strRef>
          </c:tx>
          <c:explosion val="10"/>
          <c:dPt>
            <c:idx val="0"/>
            <c:bubble3D val="0"/>
          </c:dPt>
          <c:dPt>
            <c:idx val="1"/>
            <c:bubble3D val="0"/>
          </c:dPt>
          <c:dPt>
            <c:idx val="2"/>
            <c:bubble3D val="0"/>
          </c:dPt>
          <c:dPt>
            <c:idx val="3"/>
            <c:bubble3D val="0"/>
          </c:dPt>
          <c:dPt>
            <c:idx val="4"/>
            <c:bubble3D val="0"/>
          </c:dPt>
          <c:dPt>
            <c:idx val="5"/>
            <c:bubble3D val="0"/>
          </c:dPt>
          <c:dPt>
            <c:idx val="6"/>
            <c:bubble3D val="0"/>
          </c:dPt>
          <c:dPt>
            <c:idx val="7"/>
            <c:bubble3D val="0"/>
          </c:dPt>
          <c:dPt>
            <c:idx val="8"/>
            <c:bubble3D val="0"/>
          </c:dPt>
          <c:dPt>
            <c:idx val="9"/>
            <c:bubble3D val="0"/>
          </c:dPt>
          <c:dPt>
            <c:idx val="10"/>
            <c:bubble3D val="0"/>
          </c:dPt>
          <c:dPt>
            <c:idx val="11"/>
            <c:bubble3D val="0"/>
          </c:dPt>
          <c:dPt>
            <c:idx val="12"/>
            <c:bubble3D val="0"/>
          </c:dPt>
          <c:dPt>
            <c:idx val="13"/>
            <c:bubble3D val="0"/>
          </c:dPt>
          <c:dPt>
            <c:idx val="14"/>
            <c:bubble3D val="0"/>
          </c:dPt>
          <c:dLbls>
            <c:dLbl>
              <c:idx val="0"/>
              <c:layout/>
              <c:spPr/>
              <c:txPr>
                <a:bodyPr/>
                <a:lstStyle/>
                <a:p>
                  <a:pPr>
                    <a:defRPr sz="1200"/>
                  </a:pPr>
                  <a:endParaRPr lang="zh-CN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separator>, 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spPr/>
              <c:txPr>
                <a:bodyPr/>
                <a:lstStyle/>
                <a:p>
                  <a:pPr>
                    <a:defRPr sz="1200"/>
                  </a:pPr>
                  <a:endParaRPr lang="zh-CN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separator>, 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spPr/>
              <c:txPr>
                <a:bodyPr/>
                <a:lstStyle/>
                <a:p>
                  <a:pPr>
                    <a:defRPr sz="1200"/>
                  </a:pPr>
                  <a:endParaRPr lang="zh-CN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separator>, 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/>
              <c:spPr/>
              <c:txPr>
                <a:bodyPr/>
                <a:lstStyle/>
                <a:p>
                  <a:pPr>
                    <a:defRPr sz="1200"/>
                  </a:pPr>
                  <a:endParaRPr lang="zh-CN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separator>, 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/>
              <c:spPr/>
              <c:txPr>
                <a:bodyPr/>
                <a:lstStyle/>
                <a:p>
                  <a:pPr>
                    <a:defRPr sz="1200"/>
                  </a:pPr>
                  <a:endParaRPr lang="zh-CN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separator>, 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/>
              <c:spPr/>
              <c:txPr>
                <a:bodyPr/>
                <a:lstStyle/>
                <a:p>
                  <a:pPr>
                    <a:defRPr sz="1200"/>
                  </a:pPr>
                  <a:endParaRPr lang="zh-CN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separator>, 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/>
              <c:spPr/>
              <c:txPr>
                <a:bodyPr/>
                <a:lstStyle/>
                <a:p>
                  <a:pPr>
                    <a:defRPr sz="1200"/>
                  </a:pPr>
                  <a:endParaRPr lang="zh-CN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separator>, 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/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separator>, </c:separator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14"/>
              <c:layout/>
              <c:tx>
                <c:rich>
                  <a:bodyPr/>
                  <a:lstStyle/>
                  <a:p>
                    <a:r>
                      <a:rPr lang="zh-CN" altLang="en-US" baseline="0" smtClean="0"/>
                      <a:t>装配失当</a:t>
                    </a:r>
                    <a:r>
                      <a:rPr lang="en-US" altLang="zh-CN" baseline="0" smtClean="0"/>
                      <a:t>, </a:t>
                    </a:r>
                    <a:fld id="{AA9D8D37-3655-4E35-BF58-6CEB6BD425BA}" type="PERCENTAGE">
                      <a:rPr lang="en-US" altLang="zh-CN" baseline="0"/>
                      <a:pPr/>
                      <a:t>[百分比]</a:t>
                    </a:fld>
                    <a:endParaRPr lang="en-US" altLang="zh-CN" baseline="0" smtClean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, </c:separator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/>
                </a:pPr>
                <a:endParaRPr lang="zh-CN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eparator>, </c:separator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Sheet1!$A$2:$A$15</c:f>
              <c:strCache>
                <c:ptCount val="14"/>
                <c:pt idx="0">
                  <c:v>T1</c:v>
                </c:pt>
                <c:pt idx="1">
                  <c:v>T2</c:v>
                </c:pt>
                <c:pt idx="2">
                  <c:v>T3</c:v>
                </c:pt>
                <c:pt idx="3">
                  <c:v>C1</c:v>
                </c:pt>
                <c:pt idx="4">
                  <c:v>C2</c:v>
                </c:pt>
                <c:pt idx="5">
                  <c:v>C3</c:v>
                </c:pt>
                <c:pt idx="6">
                  <c:v>F1</c:v>
                </c:pt>
                <c:pt idx="7">
                  <c:v>F2</c:v>
                </c:pt>
                <c:pt idx="8">
                  <c:v>焊接质量</c:v>
                </c:pt>
                <c:pt idx="9">
                  <c:v>车身尺寸</c:v>
                </c:pt>
                <c:pt idx="10">
                  <c:v>电器</c:v>
                </c:pt>
                <c:pt idx="11">
                  <c:v>内外饰/附件</c:v>
                </c:pt>
                <c:pt idx="12">
                  <c:v>发动机/底盘</c:v>
                </c:pt>
                <c:pt idx="13">
                  <c:v>设备相关</c:v>
                </c:pt>
              </c:strCache>
            </c:strRef>
          </c:cat>
          <c:val>
            <c:numRef>
              <c:f>Sheet1!$B$2:$B$15</c:f>
              <c:numCache>
                <c:formatCode>General</c:formatCode>
                <c:ptCount val="14"/>
                <c:pt idx="0">
                  <c:v>285</c:v>
                </c:pt>
                <c:pt idx="1">
                  <c:v>293</c:v>
                </c:pt>
                <c:pt idx="2">
                  <c:v>376</c:v>
                </c:pt>
                <c:pt idx="3">
                  <c:v>130</c:v>
                </c:pt>
                <c:pt idx="4">
                  <c:v>85</c:v>
                </c:pt>
                <c:pt idx="5">
                  <c:v>26</c:v>
                </c:pt>
                <c:pt idx="6">
                  <c:v>401</c:v>
                </c:pt>
                <c:pt idx="7">
                  <c:v>773</c:v>
                </c:pt>
                <c:pt idx="8">
                  <c:v>249</c:v>
                </c:pt>
                <c:pt idx="9">
                  <c:v>8565</c:v>
                </c:pt>
                <c:pt idx="10">
                  <c:v>389</c:v>
                </c:pt>
                <c:pt idx="11">
                  <c:v>1310</c:v>
                </c:pt>
                <c:pt idx="12">
                  <c:v>73</c:v>
                </c:pt>
                <c:pt idx="13">
                  <c:v>107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130"/>
        <c:splitType val="cust"/>
        <c:custSplit>
          <c:secondPiePt val="0"/>
          <c:secondPiePt val="1"/>
          <c:secondPiePt val="2"/>
          <c:secondPiePt val="3"/>
          <c:secondPiePt val="4"/>
          <c:secondPiePt val="5"/>
          <c:secondPiePt val="6"/>
          <c:secondPiePt val="7"/>
        </c:custSplit>
        <c:secondPieSize val="100"/>
        <c:serLines/>
      </c:ofPieChart>
      <c:spPr>
        <a:noFill/>
        <a:ln w="25134">
          <a:noFill/>
        </a:ln>
      </c:spPr>
    </c:plotArea>
    <c:plotVisOnly val="1"/>
    <c:dispBlanksAs val="zero"/>
    <c:showDLblsOverMax val="0"/>
  </c:chart>
  <c:spPr>
    <a:solidFill>
      <a:schemeClr val="bg1"/>
    </a:solidFill>
  </c:spPr>
  <c:txPr>
    <a:bodyPr/>
    <a:lstStyle/>
    <a:p>
      <a:pPr>
        <a:defRPr sz="1781"/>
      </a:pPr>
      <a:endParaRPr lang="zh-CN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225470620000254"/>
          <c:y val="0.15094698895753386"/>
          <c:w val="0.77494279722211801"/>
          <c:h val="0.52621930896567048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DPVe2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8">
                  <c:v>17</c:v>
                </c:pt>
                <c:pt idx="9">
                  <c:v>9</c:v>
                </c:pt>
                <c:pt idx="10">
                  <c:v>12.4</c:v>
                </c:pt>
                <c:pt idx="11">
                  <c:v>9.7899999999999991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3943760"/>
        <c:axId val="353944152"/>
      </c:barChart>
      <c:lineChart>
        <c:grouping val="standard"/>
        <c:varyColors val="0"/>
        <c:ser>
          <c:idx val="4"/>
          <c:order val="1"/>
          <c:tx>
            <c:strRef>
              <c:f>Sheet1!$D$1</c:f>
              <c:strCache>
                <c:ptCount val="1"/>
                <c:pt idx="0">
                  <c:v>DRR2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dLbls>
            <c:dLbl>
              <c:idx val="8"/>
              <c:layout>
                <c:manualLayout>
                  <c:x val="0.14932005844566371"/>
                  <c:y val="-0.22959011379710217"/>
                </c:manualLayout>
              </c:layout>
              <c:tx>
                <c:rich>
                  <a:bodyPr/>
                  <a:lstStyle/>
                  <a:p>
                    <a:pPr>
                      <a:defRPr>
                        <a:solidFill>
                          <a:srgbClr val="FF0000"/>
                        </a:solidFill>
                      </a:defRPr>
                    </a:pPr>
                    <a:r>
                      <a:rPr lang="en-US" altLang="en-US" dirty="0" smtClean="0">
                        <a:solidFill>
                          <a:srgbClr val="FF0000"/>
                        </a:solidFill>
                      </a:rPr>
                      <a:t>90%</a:t>
                    </a:r>
                    <a:endParaRPr lang="en-US" altLang="en-US" dirty="0">
                      <a:solidFill>
                        <a:srgbClr val="FF0000"/>
                      </a:solidFill>
                    </a:endParaRPr>
                  </a:p>
                </c:rich>
              </c:tx>
              <c:spPr/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Sheet1!$D$2:$D$13</c:f>
              <c:numCache>
                <c:formatCode>General</c:formatCode>
                <c:ptCount val="12"/>
                <c:pt idx="8" formatCode="0.00%">
                  <c:v>0.83899999999999997</c:v>
                </c:pt>
                <c:pt idx="9" formatCode="0.00%">
                  <c:v>0.91</c:v>
                </c:pt>
                <c:pt idx="10" formatCode="0.00%">
                  <c:v>0.86</c:v>
                </c:pt>
                <c:pt idx="11" formatCode="0.00%">
                  <c:v>0.9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4403696"/>
        <c:axId val="354404088"/>
      </c:lineChart>
      <c:dateAx>
        <c:axId val="353943760"/>
        <c:scaling>
          <c:orientation val="minMax"/>
        </c:scaling>
        <c:delete val="0"/>
        <c:axPos val="b"/>
        <c:numFmt formatCode="yyyy&quot;-&quot;mm;@" sourceLinked="0"/>
        <c:majorTickMark val="out"/>
        <c:minorTickMark val="none"/>
        <c:tickLblPos val="nextTo"/>
        <c:txPr>
          <a:bodyPr rot="-3600000"/>
          <a:lstStyle/>
          <a:p>
            <a:pPr>
              <a:defRPr sz="1004"/>
            </a:pPr>
            <a:endParaRPr lang="zh-CN"/>
          </a:p>
        </c:txPr>
        <c:crossAx val="353944152"/>
        <c:crosses val="autoZero"/>
        <c:auto val="1"/>
        <c:lblOffset val="100"/>
        <c:baseTimeUnit val="months"/>
      </c:dateAx>
      <c:valAx>
        <c:axId val="353944152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171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altLang="zh-CN"/>
                  <a:t>DPVe2 PP100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71"/>
            </a:pPr>
            <a:endParaRPr lang="zh-CN"/>
          </a:p>
        </c:txPr>
        <c:crossAx val="353943760"/>
        <c:crosses val="autoZero"/>
        <c:crossBetween val="between"/>
      </c:valAx>
      <c:catAx>
        <c:axId val="354403696"/>
        <c:scaling>
          <c:orientation val="minMax"/>
        </c:scaling>
        <c:delete val="1"/>
        <c:axPos val="b"/>
        <c:majorTickMark val="out"/>
        <c:minorTickMark val="none"/>
        <c:tickLblPos val="nextTo"/>
        <c:crossAx val="354404088"/>
        <c:crosses val="autoZero"/>
        <c:auto val="1"/>
        <c:lblAlgn val="ctr"/>
        <c:lblOffset val="100"/>
        <c:noMultiLvlLbl val="0"/>
      </c:catAx>
      <c:valAx>
        <c:axId val="354404088"/>
        <c:scaling>
          <c:orientation val="minMax"/>
          <c:max val="1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sz="1171" b="0" dirty="0" smtClean="0"/>
                  <a:t>DRR2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171"/>
            </a:pPr>
            <a:endParaRPr lang="zh-CN"/>
          </a:p>
        </c:txPr>
        <c:crossAx val="354403696"/>
        <c:crosses val="max"/>
        <c:crossBetween val="between"/>
      </c:valAx>
    </c:plotArea>
    <c:legend>
      <c:legendPos val="t"/>
      <c:layout/>
      <c:overlay val="0"/>
      <c:txPr>
        <a:bodyPr/>
        <a:lstStyle/>
        <a:p>
          <a:pPr>
            <a:defRPr sz="1171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506"/>
      </a:pPr>
      <a:endParaRPr lang="zh-CN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2"/>
          <c:order val="0"/>
          <c:tx>
            <c:strRef>
              <c:f>Sheet1!$C$1</c:f>
              <c:strCache>
                <c:ptCount val="1"/>
                <c:pt idx="0">
                  <c:v>DPVe2</c:v>
                </c:pt>
              </c:strCache>
            </c:strRef>
          </c:tx>
          <c:invertIfNegative val="0"/>
          <c:val>
            <c:numRef>
              <c:f>Sheet1!$C$2:$C$32</c:f>
              <c:numCache>
                <c:formatCode>0.00_ </c:formatCode>
                <c:ptCount val="31"/>
                <c:pt idx="0">
                  <c:v>4.4444444444444446</c:v>
                </c:pt>
                <c:pt idx="1">
                  <c:v>3.9215686274509802</c:v>
                </c:pt>
                <c:pt idx="2">
                  <c:v>1.4285714285714286</c:v>
                </c:pt>
                <c:pt idx="3">
                  <c:v>4.1666666666666661</c:v>
                </c:pt>
                <c:pt idx="4">
                  <c:v>3.9682539682539679</c:v>
                </c:pt>
                <c:pt idx="5">
                  <c:v>3.4090909090909087</c:v>
                </c:pt>
                <c:pt idx="6">
                  <c:v>8.5470085470085468</c:v>
                </c:pt>
                <c:pt idx="7">
                  <c:v>6.2801932367149762</c:v>
                </c:pt>
                <c:pt idx="8">
                  <c:v>8.5308056872037916</c:v>
                </c:pt>
                <c:pt idx="9">
                  <c:v>8.7452471482889731</c:v>
                </c:pt>
                <c:pt idx="10">
                  <c:v>11.666666666666666</c:v>
                </c:pt>
                <c:pt idx="11">
                  <c:v>12.931034482758621</c:v>
                </c:pt>
                <c:pt idx="12">
                  <c:v>5.3571428571428568</c:v>
                </c:pt>
                <c:pt idx="13">
                  <c:v>6.0185185185185182</c:v>
                </c:pt>
                <c:pt idx="14">
                  <c:v>0</c:v>
                </c:pt>
                <c:pt idx="15">
                  <c:v>4.8309178743961354</c:v>
                </c:pt>
                <c:pt idx="16">
                  <c:v>2.6315789473684208</c:v>
                </c:pt>
                <c:pt idx="17">
                  <c:v>4.4117647058823533</c:v>
                </c:pt>
                <c:pt idx="18">
                  <c:v>5.2238805970149249</c:v>
                </c:pt>
                <c:pt idx="19">
                  <c:v>3.9823008849557522</c:v>
                </c:pt>
                <c:pt idx="20">
                  <c:v>4.4943820224719104</c:v>
                </c:pt>
                <c:pt idx="21">
                  <c:v>5.1792828685258963</c:v>
                </c:pt>
                <c:pt idx="22">
                  <c:v>2.9304029304029302</c:v>
                </c:pt>
                <c:pt idx="23">
                  <c:v>6.7961165048543686</c:v>
                </c:pt>
                <c:pt idx="24">
                  <c:v>9.7719869706840399</c:v>
                </c:pt>
                <c:pt idx="25">
                  <c:v>4.6153846153846159</c:v>
                </c:pt>
                <c:pt idx="26">
                  <c:v>8.5106382978723403</c:v>
                </c:pt>
                <c:pt idx="27">
                  <c:v>4.5454545454545459</c:v>
                </c:pt>
                <c:pt idx="28">
                  <c:v>3.9877300613496933</c:v>
                </c:pt>
                <c:pt idx="29">
                  <c:v>4.281345565749235</c:v>
                </c:pt>
                <c:pt idx="30">
                  <c:v>5.161290322580645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4404872"/>
        <c:axId val="354037816"/>
      </c:barChart>
      <c:lineChart>
        <c:grouping val="standard"/>
        <c:varyColors val="0"/>
        <c:ser>
          <c:idx val="0"/>
          <c:order val="1"/>
          <c:tx>
            <c:strRef>
              <c:f>Sheet1!$D$1</c:f>
              <c:strCache>
                <c:ptCount val="1"/>
                <c:pt idx="0">
                  <c:v>DRR2</c:v>
                </c:pt>
              </c:strCache>
            </c:strRef>
          </c:tx>
          <c:marker>
            <c:symbol val="none"/>
          </c:marker>
          <c:val>
            <c:numRef>
              <c:f>Sheet1!$D$2:$D$32</c:f>
              <c:numCache>
                <c:formatCode>0.00%</c:formatCode>
                <c:ptCount val="31"/>
                <c:pt idx="0">
                  <c:v>0.93333333333333335</c:v>
                </c:pt>
                <c:pt idx="1">
                  <c:v>0.94771241830065356</c:v>
                </c:pt>
                <c:pt idx="2">
                  <c:v>0.9642857142857143</c:v>
                </c:pt>
                <c:pt idx="3">
                  <c:v>0.953125</c:v>
                </c:pt>
                <c:pt idx="4">
                  <c:v>0.90873015873015872</c:v>
                </c:pt>
                <c:pt idx="5">
                  <c:v>0.90909090909090906</c:v>
                </c:pt>
                <c:pt idx="6">
                  <c:v>0.78205128205128205</c:v>
                </c:pt>
                <c:pt idx="7">
                  <c:v>0.80193236714975846</c:v>
                </c:pt>
                <c:pt idx="8">
                  <c:v>0.89099526066350709</c:v>
                </c:pt>
                <c:pt idx="9">
                  <c:v>0.84030418250950567</c:v>
                </c:pt>
                <c:pt idx="10">
                  <c:v>0.81</c:v>
                </c:pt>
                <c:pt idx="11">
                  <c:v>0.8318965517241379</c:v>
                </c:pt>
                <c:pt idx="12">
                  <c:v>0.89642857142857146</c:v>
                </c:pt>
                <c:pt idx="13">
                  <c:v>0.89814814814814814</c:v>
                </c:pt>
                <c:pt idx="14">
                  <c:v>0</c:v>
                </c:pt>
                <c:pt idx="15">
                  <c:v>0.93236714975845414</c:v>
                </c:pt>
                <c:pt idx="16">
                  <c:v>0.94736842105263153</c:v>
                </c:pt>
                <c:pt idx="17">
                  <c:v>0.87867647058823528</c:v>
                </c:pt>
                <c:pt idx="18">
                  <c:v>0.92537313432835822</c:v>
                </c:pt>
                <c:pt idx="19">
                  <c:v>0.9247787610619469</c:v>
                </c:pt>
                <c:pt idx="20">
                  <c:v>0.9269662921348315</c:v>
                </c:pt>
                <c:pt idx="21">
                  <c:v>0.92430278884462147</c:v>
                </c:pt>
                <c:pt idx="22">
                  <c:v>0.95970695970695974</c:v>
                </c:pt>
                <c:pt idx="23">
                  <c:v>0.92233009708737868</c:v>
                </c:pt>
                <c:pt idx="24">
                  <c:v>0.90228013029315957</c:v>
                </c:pt>
                <c:pt idx="25">
                  <c:v>0.94230769230769229</c:v>
                </c:pt>
                <c:pt idx="26">
                  <c:v>0.89007092198581561</c:v>
                </c:pt>
                <c:pt idx="27">
                  <c:v>0.94242424242424239</c:v>
                </c:pt>
                <c:pt idx="28">
                  <c:v>0.94171779141104295</c:v>
                </c:pt>
                <c:pt idx="29">
                  <c:v>0.85932721712538229</c:v>
                </c:pt>
                <c:pt idx="30">
                  <c:v>0.88387096774193552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4037032"/>
        <c:axId val="354035464"/>
      </c:lineChart>
      <c:catAx>
        <c:axId val="3544048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-3600000"/>
          <a:lstStyle/>
          <a:p>
            <a:pPr>
              <a:defRPr sz="1321"/>
            </a:pPr>
            <a:endParaRPr lang="zh-CN"/>
          </a:p>
        </c:txPr>
        <c:crossAx val="354037816"/>
        <c:crosses val="autoZero"/>
        <c:auto val="1"/>
        <c:lblAlgn val="ctr"/>
        <c:lblOffset val="100"/>
        <c:tickLblSkip val="1"/>
        <c:noMultiLvlLbl val="0"/>
      </c:catAx>
      <c:valAx>
        <c:axId val="354037816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317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altLang="zh-CN"/>
                  <a:t>DPVe2   PP100</a:t>
                </a:r>
              </a:p>
            </c:rich>
          </c:tx>
          <c:layout/>
          <c:overlay val="0"/>
        </c:title>
        <c:numFmt formatCode="0.00_ " sourceLinked="1"/>
        <c:majorTickMark val="out"/>
        <c:minorTickMark val="none"/>
        <c:tickLblPos val="nextTo"/>
        <c:txPr>
          <a:bodyPr/>
          <a:lstStyle/>
          <a:p>
            <a:pPr>
              <a:defRPr sz="1321"/>
            </a:pPr>
            <a:endParaRPr lang="zh-CN"/>
          </a:p>
        </c:txPr>
        <c:crossAx val="354404872"/>
        <c:crosses val="autoZero"/>
        <c:crossBetween val="between"/>
      </c:valAx>
      <c:catAx>
        <c:axId val="354037032"/>
        <c:scaling>
          <c:orientation val="minMax"/>
        </c:scaling>
        <c:delete val="1"/>
        <c:axPos val="b"/>
        <c:majorTickMark val="out"/>
        <c:minorTickMark val="none"/>
        <c:tickLblPos val="nextTo"/>
        <c:crossAx val="354035464"/>
        <c:crosses val="autoZero"/>
        <c:auto val="1"/>
        <c:lblAlgn val="ctr"/>
        <c:lblOffset val="100"/>
        <c:noMultiLvlLbl val="0"/>
      </c:catAx>
      <c:valAx>
        <c:axId val="354035464"/>
        <c:scaling>
          <c:orientation val="minMax"/>
          <c:max val="1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sz="1321" b="0" dirty="0" smtClean="0"/>
                  <a:t>DRR2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321"/>
            </a:pPr>
            <a:endParaRPr lang="zh-CN"/>
          </a:p>
        </c:txPr>
        <c:crossAx val="354037032"/>
        <c:crosses val="max"/>
        <c:crossBetween val="between"/>
      </c:valAx>
    </c:plotArea>
    <c:plotVisOnly val="1"/>
    <c:dispBlanksAs val="gap"/>
    <c:showDLblsOverMax val="0"/>
  </c:chart>
  <c:txPr>
    <a:bodyPr/>
    <a:lstStyle/>
    <a:p>
      <a:pPr>
        <a:defRPr sz="1697"/>
      </a:pPr>
      <a:endParaRPr lang="zh-CN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225470620000254"/>
          <c:y val="0.15094698895753386"/>
          <c:w val="0.80013839179193447"/>
          <c:h val="0.43325500065210143"/>
        </c:manualLayout>
      </c:layout>
      <c:lineChart>
        <c:grouping val="standard"/>
        <c:varyColors val="0"/>
        <c:ser>
          <c:idx val="1"/>
          <c:order val="0"/>
          <c:tx>
            <c:strRef>
              <c:f>Sheet1!$D$1</c:f>
              <c:strCache>
                <c:ptCount val="1"/>
                <c:pt idx="0">
                  <c:v>M6</c:v>
                </c:pt>
              </c:strCache>
            </c:strRef>
          </c:tx>
          <c:spPr>
            <a:ln>
              <a:solidFill>
                <a:srgbClr val="92D050"/>
              </a:solidFill>
            </a:ln>
          </c:spPr>
          <c:marker>
            <c:symbol val="none"/>
          </c:marker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Sheet1!$D$2:$D$13</c:f>
              <c:numCache>
                <c:formatCode>General</c:formatCode>
                <c:ptCount val="12"/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2903056"/>
        <c:axId val="352903448"/>
      </c:lineChart>
      <c:lineChart>
        <c:grouping val="standard"/>
        <c:varyColors val="0"/>
        <c:ser>
          <c:idx val="4"/>
          <c:order val="1"/>
          <c:tx>
            <c:strRef>
              <c:f>Sheet1!$E$1</c:f>
              <c:strCache>
                <c:ptCount val="1"/>
                <c:pt idx="0">
                  <c:v>6B</c:v>
                </c:pt>
              </c:strCache>
            </c:strRef>
          </c:tx>
          <c:spPr>
            <a:ln>
              <a:solidFill>
                <a:srgbClr val="7030A0"/>
              </a:solidFill>
            </a:ln>
          </c:spPr>
          <c:marker>
            <c:symbol val="none"/>
          </c:marker>
          <c:dLbls>
            <c:dLbl>
              <c:idx val="8"/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Sheet1!$E$2:$E$13</c:f>
              <c:numCache>
                <c:formatCode>General</c:formatCode>
                <c:ptCount val="12"/>
              </c:numCache>
            </c:numRef>
          </c:val>
          <c:smooth val="0"/>
        </c:ser>
        <c:ser>
          <c:idx val="0"/>
          <c:order val="2"/>
          <c:tx>
            <c:strRef>
              <c:f>Sheet1!$C$1</c:f>
              <c:strCache>
                <c:ptCount val="1"/>
                <c:pt idx="0">
                  <c:v>F0</c:v>
                </c:pt>
              </c:strCache>
            </c:strRef>
          </c:tx>
          <c:spPr>
            <a:ln>
              <a:solidFill>
                <a:srgbClr val="C00000"/>
              </a:solidFill>
            </a:ln>
          </c:spPr>
          <c:marker>
            <c:symbol val="none"/>
          </c:marker>
          <c:dLbls>
            <c:dLbl>
              <c:idx val="8"/>
              <c:layout/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/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0"/>
              <c:layout/>
              <c:spPr/>
              <c:txPr>
                <a:bodyPr/>
                <a:lstStyle/>
                <a:p>
                  <a:pPr>
                    <a:defRPr/>
                  </a:pPr>
                  <a:endParaRPr lang="zh-CN"/>
                </a:p>
              </c:txPr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1"/>
              <c:layout/>
              <c:tx>
                <c:rich>
                  <a:bodyPr/>
                  <a:lstStyle/>
                  <a:p>
                    <a:pPr>
                      <a:defRPr>
                        <a:solidFill>
                          <a:srgbClr val="FF0000"/>
                        </a:solidFill>
                      </a:defRPr>
                    </a:pPr>
                    <a:r>
                      <a:rPr lang="en-US" altLang="en-US">
                        <a:solidFill>
                          <a:srgbClr val="FF0000"/>
                        </a:solidFill>
                      </a:rPr>
                      <a:t>4.12 </a:t>
                    </a:r>
                  </a:p>
                </c:rich>
              </c:tx>
              <c:spPr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Sheet1!$C$2:$C$13</c:f>
              <c:numCache>
                <c:formatCode>General</c:formatCode>
                <c:ptCount val="12"/>
                <c:pt idx="8" formatCode="0.00_);[Red]\(0.00\)">
                  <c:v>5.32</c:v>
                </c:pt>
                <c:pt idx="9" formatCode="0.00_);[Red]\(0.00\)">
                  <c:v>5.39</c:v>
                </c:pt>
                <c:pt idx="10" formatCode="0.00_);[Red]\(0.00\)">
                  <c:v>5.17</c:v>
                </c:pt>
                <c:pt idx="11" formatCode="0.00_);[Red]\(0.00\)">
                  <c:v>4.1100000000000003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4750264"/>
        <c:axId val="354749872"/>
      </c:lineChart>
      <c:dateAx>
        <c:axId val="352903056"/>
        <c:scaling>
          <c:orientation val="minMax"/>
        </c:scaling>
        <c:delete val="0"/>
        <c:axPos val="b"/>
        <c:numFmt formatCode="yyyy&quot;-&quot;mm;@" sourceLinked="0"/>
        <c:majorTickMark val="out"/>
        <c:minorTickMark val="none"/>
        <c:tickLblPos val="nextTo"/>
        <c:txPr>
          <a:bodyPr rot="-3600000"/>
          <a:lstStyle/>
          <a:p>
            <a:pPr>
              <a:defRPr sz="854"/>
            </a:pPr>
            <a:endParaRPr lang="zh-CN"/>
          </a:p>
        </c:txPr>
        <c:crossAx val="352903448"/>
        <c:crosses val="autoZero"/>
        <c:auto val="1"/>
        <c:lblOffset val="100"/>
        <c:baseTimeUnit val="months"/>
      </c:dateAx>
      <c:valAx>
        <c:axId val="352903448"/>
        <c:scaling>
          <c:orientation val="minMax"/>
          <c:min val="0"/>
        </c:scaling>
        <c:delete val="0"/>
        <c:axPos val="l"/>
        <c:title>
          <c:tx>
            <c:rich>
              <a:bodyPr/>
              <a:lstStyle/>
              <a:p>
                <a:pPr>
                  <a:defRPr sz="1279" b="0" i="0" u="none" strike="noStrike" baseline="0">
                    <a:solidFill>
                      <a:srgbClr val="000000"/>
                    </a:solidFill>
                    <a:latin typeface="宋体"/>
                    <a:ea typeface="宋体"/>
                    <a:cs typeface="宋体"/>
                  </a:defRPr>
                </a:pPr>
                <a:r>
                  <a:rPr lang="zh-CN" altLang="en-US" sz="994" b="0" i="0" u="none" strike="noStrike" baseline="0">
                    <a:solidFill>
                      <a:srgbClr val="000000"/>
                    </a:solidFill>
                    <a:latin typeface="宋体"/>
                    <a:ea typeface="宋体"/>
                  </a:rPr>
                  <a:t>漏水DPU  PP100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96"/>
            </a:pPr>
            <a:endParaRPr lang="zh-CN"/>
          </a:p>
        </c:txPr>
        <c:crossAx val="352903056"/>
        <c:crosses val="autoZero"/>
        <c:crossBetween val="between"/>
      </c:valAx>
      <c:catAx>
        <c:axId val="354750264"/>
        <c:scaling>
          <c:orientation val="minMax"/>
        </c:scaling>
        <c:delete val="1"/>
        <c:axPos val="b"/>
        <c:majorTickMark val="out"/>
        <c:minorTickMark val="none"/>
        <c:tickLblPos val="nextTo"/>
        <c:crossAx val="354749872"/>
        <c:crosses val="autoZero"/>
        <c:auto val="1"/>
        <c:lblAlgn val="ctr"/>
        <c:lblOffset val="100"/>
        <c:noMultiLvlLbl val="0"/>
      </c:catAx>
      <c:valAx>
        <c:axId val="354749872"/>
        <c:scaling>
          <c:orientation val="minMax"/>
          <c:max val="1"/>
        </c:scaling>
        <c:delete val="1"/>
        <c:axPos val="r"/>
        <c:numFmt formatCode="General" sourceLinked="1"/>
        <c:majorTickMark val="out"/>
        <c:minorTickMark val="none"/>
        <c:tickLblPos val="nextTo"/>
        <c:crossAx val="354750264"/>
        <c:crosses val="max"/>
        <c:crossBetween val="between"/>
      </c:valAx>
    </c:plotArea>
    <c:legend>
      <c:legendPos val="t"/>
      <c:layout/>
      <c:overlay val="0"/>
      <c:txPr>
        <a:bodyPr/>
        <a:lstStyle/>
        <a:p>
          <a:pPr>
            <a:defRPr sz="996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281"/>
      </a:pPr>
      <a:endParaRPr lang="zh-CN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3"/>
          <c:order val="1"/>
          <c:tx>
            <c:strRef>
              <c:f>Sheet1!$D$1</c:f>
              <c:strCache>
                <c:ptCount val="1"/>
                <c:pt idx="0">
                  <c:v>M6</c:v>
                </c:pt>
              </c:strCache>
            </c:strRef>
          </c:tx>
          <c:invertIfNegative val="0"/>
          <c:val>
            <c:numRef>
              <c:f>Sheet1!$D$2:$D$32</c:f>
              <c:numCache>
                <c:formatCode>General</c:formatCode>
                <c:ptCount val="31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36528000"/>
        <c:axId val="381328608"/>
      </c:barChart>
      <c:lineChart>
        <c:grouping val="standard"/>
        <c:varyColors val="0"/>
        <c:ser>
          <c:idx val="2"/>
          <c:order val="0"/>
          <c:tx>
            <c:strRef>
              <c:f>Sheet1!$C$1</c:f>
              <c:strCache>
                <c:ptCount val="1"/>
                <c:pt idx="0">
                  <c:v>F0</c:v>
                </c:pt>
              </c:strCache>
            </c:strRef>
          </c:tx>
          <c:spPr>
            <a:ln>
              <a:solidFill>
                <a:srgbClr val="C00000"/>
              </a:solidFill>
            </a:ln>
          </c:spPr>
          <c:marker>
            <c:symbol val="triangle"/>
            <c:size val="5"/>
            <c:spPr>
              <a:solidFill>
                <a:srgbClr val="C00000"/>
              </a:solidFill>
              <a:ln>
                <a:solidFill>
                  <a:srgbClr val="C00000"/>
                </a:solidFill>
              </a:ln>
            </c:spPr>
          </c:marker>
          <c:val>
            <c:numRef>
              <c:f>Sheet1!$C$2:$C$32</c:f>
              <c:numCache>
                <c:formatCode>0.00_ </c:formatCode>
                <c:ptCount val="31"/>
                <c:pt idx="0">
                  <c:v>2.9702970297029703</c:v>
                </c:pt>
                <c:pt idx="1">
                  <c:v>6.8493150684931505</c:v>
                </c:pt>
                <c:pt idx="2">
                  <c:v>4.2372881355932197</c:v>
                </c:pt>
                <c:pt idx="3">
                  <c:v>3.125</c:v>
                </c:pt>
                <c:pt idx="4">
                  <c:v>3.1496062992125982</c:v>
                </c:pt>
                <c:pt idx="5">
                  <c:v>10.077519379844961</c:v>
                </c:pt>
                <c:pt idx="6">
                  <c:v>5.5555555555555554</c:v>
                </c:pt>
                <c:pt idx="7">
                  <c:v>12.5</c:v>
                </c:pt>
                <c:pt idx="8">
                  <c:v>6.2176165803108807</c:v>
                </c:pt>
                <c:pt idx="9">
                  <c:v>8.4745762711864394</c:v>
                </c:pt>
                <c:pt idx="10">
                  <c:v>12.844036697247708</c:v>
                </c:pt>
                <c:pt idx="11">
                  <c:v>1.0101010101010102</c:v>
                </c:pt>
                <c:pt idx="12">
                  <c:v>4.5454545454545459</c:v>
                </c:pt>
                <c:pt idx="13">
                  <c:v>1.8404907975460123</c:v>
                </c:pt>
                <c:pt idx="14">
                  <c:v>2.0979020979020979</c:v>
                </c:pt>
                <c:pt idx="15">
                  <c:v>2.8571428571428572</c:v>
                </c:pt>
                <c:pt idx="16">
                  <c:v>2.5974025974025974</c:v>
                </c:pt>
                <c:pt idx="17">
                  <c:v>16.296296296296298</c:v>
                </c:pt>
                <c:pt idx="18">
                  <c:v>8</c:v>
                </c:pt>
                <c:pt idx="19">
                  <c:v>5.5900621118012426</c:v>
                </c:pt>
                <c:pt idx="20">
                  <c:v>8.2926829268292686</c:v>
                </c:pt>
                <c:pt idx="21">
                  <c:v>2</c:v>
                </c:pt>
                <c:pt idx="22">
                  <c:v>3.3653846153846154</c:v>
                </c:pt>
                <c:pt idx="23">
                  <c:v>0.99009900990099009</c:v>
                </c:pt>
                <c:pt idx="24">
                  <c:v>5.833333333333333</c:v>
                </c:pt>
                <c:pt idx="25">
                  <c:v>1.8292682926829267</c:v>
                </c:pt>
                <c:pt idx="26">
                  <c:v>2.459016393442623</c:v>
                </c:pt>
                <c:pt idx="27">
                  <c:v>5.0909090909090908</c:v>
                </c:pt>
                <c:pt idx="28">
                  <c:v>3.6036036036036037</c:v>
                </c:pt>
                <c:pt idx="29">
                  <c:v>4.5045045045045047</c:v>
                </c:pt>
                <c:pt idx="30" formatCode="General">
                  <c:v>4.0999999999999996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6528000"/>
        <c:axId val="381328608"/>
      </c:lineChart>
      <c:lineChart>
        <c:grouping val="standard"/>
        <c:varyColors val="0"/>
        <c:ser>
          <c:idx val="4"/>
          <c:order val="2"/>
          <c:tx>
            <c:strRef>
              <c:f>Sheet1!$E$1</c:f>
              <c:strCache>
                <c:ptCount val="1"/>
                <c:pt idx="0">
                  <c:v>6B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val>
            <c:numRef>
              <c:f>Sheet1!$E$2:$E$32</c:f>
              <c:numCache>
                <c:formatCode>General</c:formatCode>
                <c:ptCount val="31"/>
              </c:numCache>
            </c:numRef>
          </c:val>
          <c:smooth val="0"/>
        </c:ser>
        <c:ser>
          <c:idx val="0"/>
          <c:order val="3"/>
          <c:marker>
            <c:symbol val="none"/>
          </c:marker>
          <c:val>
            <c:numLit>
              <c:formatCode>General</c:formatCode>
              <c:ptCount val="1"/>
              <c:pt idx="0">
                <c:v>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1329000"/>
        <c:axId val="381329392"/>
      </c:lineChart>
      <c:catAx>
        <c:axId val="2365280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-3600000"/>
          <a:lstStyle/>
          <a:p>
            <a:pPr>
              <a:defRPr sz="1159"/>
            </a:pPr>
            <a:endParaRPr lang="zh-CN"/>
          </a:p>
        </c:txPr>
        <c:crossAx val="381328608"/>
        <c:crosses val="autoZero"/>
        <c:auto val="1"/>
        <c:lblAlgn val="ctr"/>
        <c:lblOffset val="100"/>
        <c:tickLblSkip val="1"/>
        <c:noMultiLvlLbl val="0"/>
      </c:catAx>
      <c:valAx>
        <c:axId val="381328608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491" b="0" i="0" u="none" strike="noStrike" baseline="0">
                    <a:solidFill>
                      <a:srgbClr val="000000"/>
                    </a:solidFill>
                    <a:latin typeface="宋体"/>
                    <a:ea typeface="宋体"/>
                    <a:cs typeface="宋体"/>
                  </a:defRPr>
                </a:pPr>
                <a:r>
                  <a:rPr lang="zh-CN" altLang="en-US" sz="1155" b="0" i="0" u="none" strike="noStrike" baseline="0">
                    <a:solidFill>
                      <a:srgbClr val="000000"/>
                    </a:solidFill>
                    <a:latin typeface="宋体"/>
                    <a:ea typeface="宋体"/>
                  </a:rPr>
                  <a:t>漏水DPU PP100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59"/>
            </a:pPr>
            <a:endParaRPr lang="zh-CN"/>
          </a:p>
        </c:txPr>
        <c:crossAx val="236528000"/>
        <c:crosses val="autoZero"/>
        <c:crossBetween val="between"/>
      </c:valAx>
      <c:catAx>
        <c:axId val="381329000"/>
        <c:scaling>
          <c:orientation val="minMax"/>
        </c:scaling>
        <c:delete val="1"/>
        <c:axPos val="b"/>
        <c:majorTickMark val="out"/>
        <c:minorTickMark val="none"/>
        <c:tickLblPos val="nextTo"/>
        <c:crossAx val="381329392"/>
        <c:crosses val="autoZero"/>
        <c:auto val="1"/>
        <c:lblAlgn val="ctr"/>
        <c:lblOffset val="100"/>
        <c:noMultiLvlLbl val="0"/>
      </c:catAx>
      <c:valAx>
        <c:axId val="381329392"/>
        <c:scaling>
          <c:orientation val="minMax"/>
          <c:max val="2"/>
        </c:scaling>
        <c:delete val="1"/>
        <c:axPos val="r"/>
        <c:numFmt formatCode="General" sourceLinked="1"/>
        <c:majorTickMark val="out"/>
        <c:minorTickMark val="none"/>
        <c:tickLblPos val="nextTo"/>
        <c:crossAx val="381329000"/>
        <c:crosses val="max"/>
        <c:crossBetween val="between"/>
      </c:valAx>
    </c:plotArea>
    <c:plotVisOnly val="1"/>
    <c:dispBlanksAs val="gap"/>
    <c:showDLblsOverMax val="0"/>
  </c:chart>
  <c:txPr>
    <a:bodyPr/>
    <a:lstStyle/>
    <a:p>
      <a:pPr>
        <a:defRPr sz="1489"/>
      </a:pPr>
      <a:endParaRPr lang="zh-CN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703944601393504"/>
          <c:y val="0.15094698895753386"/>
          <c:w val="0.77015810247274163"/>
          <c:h val="0.52621930896567048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DPVe3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8">
                  <c:v>87</c:v>
                </c:pt>
                <c:pt idx="9">
                  <c:v>28</c:v>
                </c:pt>
                <c:pt idx="10">
                  <c:v>9.8000000000000007</c:v>
                </c:pt>
                <c:pt idx="11">
                  <c:v>11.18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82398624"/>
        <c:axId val="382398232"/>
      </c:barChart>
      <c:lineChart>
        <c:grouping val="standard"/>
        <c:varyColors val="0"/>
        <c:ser>
          <c:idx val="4"/>
          <c:order val="1"/>
          <c:tx>
            <c:strRef>
              <c:f>Sheet1!$D$1</c:f>
              <c:strCache>
                <c:ptCount val="1"/>
                <c:pt idx="0">
                  <c:v>DRR3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dLbls>
            <c:dLbl>
              <c:idx val="10"/>
              <c:layout>
                <c:manualLayout>
                  <c:x val="2.1480844017962322E-2"/>
                  <c:y val="-9.0212575059179331E-2"/>
                </c:manualLayout>
              </c:layout>
              <c:tx>
                <c:rich>
                  <a:bodyPr/>
                  <a:lstStyle/>
                  <a:p>
                    <a:pPr>
                      <a:defRPr sz="1400">
                        <a:solidFill>
                          <a:srgbClr val="FF0000"/>
                        </a:solidFill>
                      </a:defRPr>
                    </a:pPr>
                    <a:r>
                      <a:rPr lang="en-US" altLang="en-US" sz="1400">
                        <a:solidFill>
                          <a:srgbClr val="FF0000"/>
                        </a:solidFill>
                      </a:rPr>
                      <a:t>88.86%</a:t>
                    </a:r>
                  </a:p>
                </c:rich>
              </c:tx>
              <c:spPr/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Sheet1!$D$2:$D$13</c:f>
              <c:numCache>
                <c:formatCode>General</c:formatCode>
                <c:ptCount val="12"/>
                <c:pt idx="8" formatCode="0.00%">
                  <c:v>0.35799999999999998</c:v>
                </c:pt>
                <c:pt idx="9" formatCode="0.00%">
                  <c:v>0.75</c:v>
                </c:pt>
                <c:pt idx="10" formatCode="0.00%">
                  <c:v>0.87787918296392875</c:v>
                </c:pt>
                <c:pt idx="11" formatCode="0.00%">
                  <c:v>0.88859999999999995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2399016"/>
        <c:axId val="382399408"/>
      </c:lineChart>
      <c:dateAx>
        <c:axId val="382398624"/>
        <c:scaling>
          <c:orientation val="minMax"/>
        </c:scaling>
        <c:delete val="0"/>
        <c:axPos val="b"/>
        <c:numFmt formatCode="yyyy&quot;-&quot;mm;@" sourceLinked="0"/>
        <c:majorTickMark val="out"/>
        <c:minorTickMark val="none"/>
        <c:tickLblPos val="nextTo"/>
        <c:txPr>
          <a:bodyPr rot="-3600000"/>
          <a:lstStyle/>
          <a:p>
            <a:pPr>
              <a:defRPr sz="1176"/>
            </a:pPr>
            <a:endParaRPr lang="zh-CN"/>
          </a:p>
        </c:txPr>
        <c:crossAx val="382398232"/>
        <c:crosses val="autoZero"/>
        <c:auto val="1"/>
        <c:lblOffset val="100"/>
        <c:baseTimeUnit val="months"/>
      </c:dateAx>
      <c:valAx>
        <c:axId val="382398232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372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altLang="zh-CN"/>
                  <a:t>DPVe3 PP100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372"/>
            </a:pPr>
            <a:endParaRPr lang="zh-CN"/>
          </a:p>
        </c:txPr>
        <c:crossAx val="382398624"/>
        <c:crosses val="autoZero"/>
        <c:crossBetween val="between"/>
      </c:valAx>
      <c:catAx>
        <c:axId val="382399016"/>
        <c:scaling>
          <c:orientation val="minMax"/>
        </c:scaling>
        <c:delete val="1"/>
        <c:axPos val="b"/>
        <c:majorTickMark val="out"/>
        <c:minorTickMark val="none"/>
        <c:tickLblPos val="nextTo"/>
        <c:crossAx val="382399408"/>
        <c:crosses val="autoZero"/>
        <c:auto val="1"/>
        <c:lblAlgn val="ctr"/>
        <c:lblOffset val="100"/>
        <c:noMultiLvlLbl val="0"/>
      </c:catAx>
      <c:valAx>
        <c:axId val="382399408"/>
        <c:scaling>
          <c:orientation val="minMax"/>
          <c:max val="1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sz="1372" b="0" dirty="0" smtClean="0"/>
                  <a:t>DRR3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372"/>
            </a:pPr>
            <a:endParaRPr lang="zh-CN"/>
          </a:p>
        </c:txPr>
        <c:crossAx val="382399016"/>
        <c:crosses val="max"/>
        <c:crossBetween val="between"/>
      </c:valAx>
    </c:plotArea>
    <c:legend>
      <c:legendPos val="t"/>
      <c:layout/>
      <c:overlay val="0"/>
      <c:txPr>
        <a:bodyPr/>
        <a:lstStyle/>
        <a:p>
          <a:pPr>
            <a:defRPr sz="1372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764"/>
      </a:pPr>
      <a:endParaRPr lang="zh-CN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F0</c:v>
                </c:pt>
              </c:strCache>
            </c:strRef>
          </c:tx>
          <c:invertIfNegative val="0"/>
          <c:dLbls>
            <c:dLbl>
              <c:idx val="8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9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0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1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8" formatCode="0.00_ ">
                  <c:v>19.510000000000002</c:v>
                </c:pt>
                <c:pt idx="9" formatCode="0.00_ ">
                  <c:v>10.915393343419062</c:v>
                </c:pt>
                <c:pt idx="10" formatCode="0.00_ ">
                  <c:v>4.0599999999999996</c:v>
                </c:pt>
                <c:pt idx="11" formatCode="0.00_ ">
                  <c:v>3.45</c:v>
                </c:pt>
              </c:numCache>
            </c:numRef>
          </c:val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M6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Sheet1!$D$2:$D$13</c:f>
              <c:numCache>
                <c:formatCode>General</c:formatCode>
                <c:ptCount val="12"/>
                <c:pt idx="9" formatCode="0.00_ ">
                  <c:v>0.43460665658093794</c:v>
                </c:pt>
              </c:numCache>
            </c:numRef>
          </c:val>
        </c:ser>
        <c:ser>
          <c:idx val="3"/>
          <c:order val="2"/>
          <c:tx>
            <c:strRef>
              <c:f>Sheet1!$E$1</c:f>
              <c:strCache>
                <c:ptCount val="1"/>
                <c:pt idx="0">
                  <c:v>6B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Sheet1!$E$2:$E$13</c:f>
              <c:numCache>
                <c:formatCode>General</c:formatCode>
                <c:ptCount val="12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8682360"/>
        <c:axId val="358682752"/>
      </c:barChart>
      <c:lineChart>
        <c:grouping val="standard"/>
        <c:varyColors val="0"/>
        <c:ser>
          <c:idx val="4"/>
          <c:order val="3"/>
          <c:tx>
            <c:strRef>
              <c:f>Sheet1!$F$1</c:f>
              <c:strCache>
                <c:ptCount val="1"/>
                <c:pt idx="0">
                  <c:v>单车自损成本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val>
            <c:numRef>
              <c:f>Sheet1!$F$2:$F$13</c:f>
              <c:numCache>
                <c:formatCode>General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19.510000000000002</c:v>
                </c:pt>
                <c:pt idx="9">
                  <c:v>11.35</c:v>
                </c:pt>
                <c:pt idx="10">
                  <c:v>4.0599999999999996</c:v>
                </c:pt>
                <c:pt idx="11">
                  <c:v>3.45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8683536"/>
        <c:axId val="358683144"/>
      </c:lineChart>
      <c:dateAx>
        <c:axId val="358682360"/>
        <c:scaling>
          <c:orientation val="minMax"/>
        </c:scaling>
        <c:delete val="0"/>
        <c:axPos val="b"/>
        <c:numFmt formatCode="yyyy&quot;-&quot;mm;@" sourceLinked="1"/>
        <c:majorTickMark val="out"/>
        <c:minorTickMark val="none"/>
        <c:tickLblPos val="nextTo"/>
        <c:txPr>
          <a:bodyPr rot="-3600000"/>
          <a:lstStyle/>
          <a:p>
            <a:pPr>
              <a:defRPr sz="1400"/>
            </a:pPr>
            <a:endParaRPr lang="zh-CN"/>
          </a:p>
        </c:txPr>
        <c:crossAx val="358682752"/>
        <c:crosses val="autoZero"/>
        <c:auto val="1"/>
        <c:lblOffset val="100"/>
        <c:baseTimeUnit val="months"/>
      </c:dateAx>
      <c:valAx>
        <c:axId val="358682752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单车自损成本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&quot;¥&quot;#,##0_);[Red]\(&quot;¥&quot;#,##0\)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8682360"/>
        <c:crosses val="autoZero"/>
        <c:crossBetween val="between"/>
      </c:valAx>
      <c:valAx>
        <c:axId val="358683144"/>
        <c:scaling>
          <c:orientation val="minMax"/>
          <c:max val="1"/>
        </c:scaling>
        <c:delete val="1"/>
        <c:axPos val="r"/>
        <c:numFmt formatCode="0%" sourceLinked="0"/>
        <c:majorTickMark val="out"/>
        <c:minorTickMark val="none"/>
        <c:tickLblPos val="nextTo"/>
        <c:crossAx val="358683536"/>
        <c:crosses val="max"/>
        <c:crossBetween val="between"/>
      </c:valAx>
      <c:catAx>
        <c:axId val="358683536"/>
        <c:scaling>
          <c:orientation val="minMax"/>
        </c:scaling>
        <c:delete val="1"/>
        <c:axPos val="b"/>
        <c:majorTickMark val="out"/>
        <c:minorTickMark val="none"/>
        <c:tickLblPos val="nextTo"/>
        <c:crossAx val="358683144"/>
        <c:crosses val="autoZero"/>
        <c:auto val="1"/>
        <c:lblAlgn val="ctr"/>
        <c:lblOffset val="100"/>
        <c:noMultiLvlLbl val="0"/>
      </c:catAx>
    </c:plotArea>
    <c:legend>
      <c:legendPos val="t"/>
      <c:legendEntry>
        <c:idx val="3"/>
        <c:delete val="1"/>
      </c:legendEntry>
      <c:layout/>
      <c:overlay val="0"/>
      <c:txPr>
        <a:bodyPr/>
        <a:lstStyle/>
        <a:p>
          <a:pPr>
            <a:defRPr sz="1600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zh-CN" altLang="en-US" sz="1800" dirty="0" smtClean="0"/>
              <a:t>自损金额前</a:t>
            </a:r>
            <a:r>
              <a:rPr lang="en-US" altLang="zh-CN" sz="1800" dirty="0" smtClean="0"/>
              <a:t>10</a:t>
            </a:r>
            <a:r>
              <a:rPr lang="zh-CN" altLang="en-US" sz="1800" dirty="0" smtClean="0"/>
              <a:t>位的零部件</a:t>
            </a:r>
            <a:endParaRPr lang="zh-CN" altLang="en-US" sz="1800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9.1455854786820376E-2"/>
          <c:y val="0.18794062564476963"/>
          <c:w val="0.88753100393700779"/>
          <c:h val="0.397378267494087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报废金额</c:v>
                </c:pt>
              </c:strCache>
            </c:strRef>
          </c:tx>
          <c:invertIfNegative val="0"/>
          <c:cat>
            <c:strRef>
              <c:f>Sheet1!$A$2:$A$11</c:f>
              <c:strCache>
                <c:ptCount val="10"/>
                <c:pt idx="0">
                  <c:v>LK右前组合灯总成</c:v>
                </c:pt>
                <c:pt idx="1">
                  <c:v>LK后保险杠本体总成-冰岛蓝</c:v>
                </c:pt>
                <c:pt idx="2">
                  <c:v>LK左前门总成</c:v>
                </c:pt>
                <c:pt idx="3">
                  <c:v>LK左前组合灯总成</c:v>
                </c:pt>
                <c:pt idx="4">
                  <c:v>LK前保险杠本体总成-德兰黑</c:v>
                </c:pt>
                <c:pt idx="5">
                  <c:v>LK后保险杠本体总成-天山白</c:v>
                </c:pt>
                <c:pt idx="6">
                  <c:v>LK左前门总成</c:v>
                </c:pt>
                <c:pt idx="7">
                  <c:v>LK后保险杠本体总成</c:v>
                </c:pt>
                <c:pt idx="8">
                  <c:v>LK组合仪表总成</c:v>
                </c:pt>
                <c:pt idx="9">
                  <c:v>LK左后组合灯总成</c:v>
                </c:pt>
              </c:strCache>
            </c:strRef>
          </c:cat>
          <c:val>
            <c:numRef>
              <c:f>Sheet1!$B$2:$B$11</c:f>
              <c:numCache>
                <c:formatCode>"¥"#,##0.00_);\("¥"#,##0.00\)</c:formatCode>
                <c:ptCount val="10"/>
                <c:pt idx="0">
                  <c:v>2856.3514340000011</c:v>
                </c:pt>
                <c:pt idx="1">
                  <c:v>2676.8</c:v>
                </c:pt>
                <c:pt idx="2">
                  <c:v>2647.92</c:v>
                </c:pt>
                <c:pt idx="3">
                  <c:v>2534.8888870000005</c:v>
                </c:pt>
                <c:pt idx="4">
                  <c:v>1757.7</c:v>
                </c:pt>
                <c:pt idx="5">
                  <c:v>1337.7</c:v>
                </c:pt>
                <c:pt idx="6">
                  <c:v>1330.32</c:v>
                </c:pt>
                <c:pt idx="7">
                  <c:v>1229.95</c:v>
                </c:pt>
                <c:pt idx="8">
                  <c:v>1002.81</c:v>
                </c:pt>
                <c:pt idx="9">
                  <c:v>988.05000000000018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86865960"/>
        <c:axId val="386866352"/>
      </c:barChart>
      <c:catAx>
        <c:axId val="38686596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3600000" vert="horz"/>
          <a:lstStyle/>
          <a:p>
            <a:pPr>
              <a:defRPr sz="1200"/>
            </a:pPr>
            <a:endParaRPr lang="zh-CN"/>
          </a:p>
        </c:txPr>
        <c:crossAx val="386866352"/>
        <c:crosses val="autoZero"/>
        <c:auto val="1"/>
        <c:lblAlgn val="ctr"/>
        <c:lblOffset val="100"/>
        <c:noMultiLvlLbl val="0"/>
      </c:catAx>
      <c:valAx>
        <c:axId val="386866352"/>
        <c:scaling>
          <c:orientation val="minMax"/>
        </c:scaling>
        <c:delete val="0"/>
        <c:axPos val="l"/>
        <c:numFmt formatCode="&quot;¥&quot;#,##0_);\(&quot;¥&quot;#,##0\)" sourceLinked="0"/>
        <c:majorTickMark val="out"/>
        <c:minorTickMark val="none"/>
        <c:tickLblPos val="nextTo"/>
        <c:txPr>
          <a:bodyPr/>
          <a:lstStyle/>
          <a:p>
            <a:pPr>
              <a:defRPr sz="1200"/>
            </a:pPr>
            <a:endParaRPr lang="zh-CN"/>
          </a:p>
        </c:txPr>
        <c:crossAx val="386865960"/>
        <c:crosses val="autoZero"/>
        <c:crossBetween val="between"/>
      </c:valAx>
    </c:plotArea>
    <c:legend>
      <c:legendPos val="t"/>
      <c:layout/>
      <c:overlay val="0"/>
      <c:txPr>
        <a:bodyPr/>
        <a:lstStyle/>
        <a:p>
          <a:pPr>
            <a:defRPr sz="1200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7039446013935"/>
          <c:y val="0.1509469889575337"/>
          <c:w val="0.77015810247274141"/>
          <c:h val="0.52621930896567048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Sheet1!$D$1</c:f>
              <c:strCache>
                <c:ptCount val="1"/>
                <c:pt idx="0">
                  <c:v>离职人数（新员工）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</c:spPr>
            <c:txPr>
              <a:bodyPr/>
              <a:lstStyle/>
              <a:p>
                <a:pPr>
                  <a:defRPr sz="1400"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Sheet1!$D$2:$D$13</c:f>
              <c:numCache>
                <c:formatCode>General</c:formatCode>
                <c:ptCount val="12"/>
                <c:pt idx="7">
                  <c:v>2</c:v>
                </c:pt>
                <c:pt idx="8">
                  <c:v>7</c:v>
                </c:pt>
                <c:pt idx="9">
                  <c:v>19</c:v>
                </c:pt>
                <c:pt idx="10">
                  <c:v>68</c:v>
                </c:pt>
                <c:pt idx="11">
                  <c:v>49</c:v>
                </c:pt>
              </c:numCache>
            </c:numRef>
          </c:val>
        </c:ser>
        <c:ser>
          <c:idx val="4"/>
          <c:order val="1"/>
          <c:tx>
            <c:strRef>
              <c:f>Sheet1!$E$1</c:f>
              <c:strCache>
                <c:ptCount val="1"/>
                <c:pt idx="0">
                  <c:v>离职人数（老员工）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val>
            <c:numRef>
              <c:f>Sheet1!$E$2:$E$13</c:f>
              <c:numCache>
                <c:formatCode>General</c:formatCode>
                <c:ptCount val="12"/>
                <c:pt idx="7">
                  <c:v>24</c:v>
                </c:pt>
                <c:pt idx="8">
                  <c:v>15</c:v>
                </c:pt>
                <c:pt idx="9">
                  <c:v>11</c:v>
                </c:pt>
                <c:pt idx="10">
                  <c:v>11</c:v>
                </c:pt>
                <c:pt idx="11">
                  <c:v>15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86867136"/>
        <c:axId val="386867528"/>
      </c:barChart>
      <c:lineChart>
        <c:grouping val="standard"/>
        <c:varyColors val="0"/>
        <c:ser>
          <c:idx val="0"/>
          <c:order val="2"/>
          <c:tx>
            <c:strRef>
              <c:f>Sheet1!$F$1</c:f>
              <c:strCache>
                <c:ptCount val="1"/>
                <c:pt idx="0">
                  <c:v>离职率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val>
            <c:numRef>
              <c:f>Sheet1!$F$2:$F$13</c:f>
              <c:numCache>
                <c:formatCode>General</c:formatCode>
                <c:ptCount val="12"/>
                <c:pt idx="7" formatCode="0.00%">
                  <c:v>0.10743801652892561</c:v>
                </c:pt>
                <c:pt idx="8" formatCode="0.00%">
                  <c:v>7.5862068965517254E-2</c:v>
                </c:pt>
                <c:pt idx="9" formatCode="0.00%">
                  <c:v>8.4033613445378144E-2</c:v>
                </c:pt>
                <c:pt idx="10" formatCode="0.00%">
                  <c:v>0.18160919540229892</c:v>
                </c:pt>
                <c:pt idx="11" formatCode="0.00%">
                  <c:v>9.7859327217125383E-2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6868312"/>
        <c:axId val="386867920"/>
      </c:lineChart>
      <c:dateAx>
        <c:axId val="386867136"/>
        <c:scaling>
          <c:orientation val="minMax"/>
        </c:scaling>
        <c:delete val="0"/>
        <c:axPos val="b"/>
        <c:numFmt formatCode="yyyy&quot;-&quot;mm;@" sourceLinked="1"/>
        <c:majorTickMark val="out"/>
        <c:minorTickMark val="none"/>
        <c:tickLblPos val="nextTo"/>
        <c:txPr>
          <a:bodyPr rot="-3600000"/>
          <a:lstStyle/>
          <a:p>
            <a:pPr>
              <a:defRPr sz="1200"/>
            </a:pPr>
            <a:endParaRPr lang="zh-CN"/>
          </a:p>
        </c:txPr>
        <c:crossAx val="386867528"/>
        <c:crosses val="autoZero"/>
        <c:auto val="1"/>
        <c:lblOffset val="100"/>
        <c:baseTimeUnit val="months"/>
      </c:dateAx>
      <c:valAx>
        <c:axId val="386867528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离职人数</a:t>
                </a:r>
                <a:endParaRPr lang="en-US" altLang="zh-CN" sz="1400" b="0" dirty="0" smtClean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86867136"/>
        <c:crosses val="autoZero"/>
        <c:crossBetween val="between"/>
      </c:valAx>
      <c:valAx>
        <c:axId val="386867920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离职率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86868312"/>
        <c:crosses val="max"/>
        <c:crossBetween val="between"/>
      </c:valAx>
      <c:catAx>
        <c:axId val="386868312"/>
        <c:scaling>
          <c:orientation val="minMax"/>
        </c:scaling>
        <c:delete val="1"/>
        <c:axPos val="b"/>
        <c:majorTickMark val="out"/>
        <c:minorTickMark val="none"/>
        <c:tickLblPos val="nextTo"/>
        <c:crossAx val="386867920"/>
        <c:crosses val="autoZero"/>
        <c:auto val="1"/>
        <c:lblAlgn val="ctr"/>
        <c:lblOffset val="100"/>
        <c:noMultiLvlLbl val="0"/>
      </c:catAx>
    </c:plotArea>
    <c:legend>
      <c:legendPos val="t"/>
      <c:layout/>
      <c:overlay val="0"/>
      <c:txPr>
        <a:bodyPr/>
        <a:lstStyle/>
        <a:p>
          <a:pPr>
            <a:defRPr sz="1400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9.7740752019616878E-2"/>
          <c:y val="0.11908735729700061"/>
          <c:w val="0.7794567964670589"/>
          <c:h val="0.57107038611871463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F0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4">
                  <c:v>33</c:v>
                </c:pt>
                <c:pt idx="5">
                  <c:v>65</c:v>
                </c:pt>
                <c:pt idx="6">
                  <c:v>29</c:v>
                </c:pt>
                <c:pt idx="7">
                  <c:v>468</c:v>
                </c:pt>
                <c:pt idx="8">
                  <c:v>1265</c:v>
                </c:pt>
                <c:pt idx="9">
                  <c:v>2726</c:v>
                </c:pt>
                <c:pt idx="10">
                  <c:v>4724</c:v>
                </c:pt>
                <c:pt idx="11">
                  <c:v>7616</c:v>
                </c:pt>
              </c:numCache>
            </c:numRef>
          </c:val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M6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Sheet1!$D$2:$D$13</c:f>
              <c:numCache>
                <c:formatCode>General</c:formatCode>
                <c:ptCount val="12"/>
                <c:pt idx="8">
                  <c:v>11</c:v>
                </c:pt>
                <c:pt idx="9">
                  <c:v>14</c:v>
                </c:pt>
                <c:pt idx="10">
                  <c:v>10</c:v>
                </c:pt>
              </c:numCache>
            </c:numRef>
          </c:val>
        </c:ser>
        <c:ser>
          <c:idx val="3"/>
          <c:order val="2"/>
          <c:tx>
            <c:strRef>
              <c:f>Sheet1!$E$1</c:f>
              <c:strCache>
                <c:ptCount val="1"/>
                <c:pt idx="0">
                  <c:v>6B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Sheet1!$E$2:$E$13</c:f>
              <c:numCache>
                <c:formatCode>General</c:formatCode>
                <c:ptCount val="12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2904232"/>
        <c:axId val="352904624"/>
      </c:barChart>
      <c:lineChart>
        <c:grouping val="standard"/>
        <c:varyColors val="0"/>
        <c:ser>
          <c:idx val="4"/>
          <c:order val="3"/>
          <c:tx>
            <c:strRef>
              <c:f>Sheet1!$F$1</c:f>
              <c:strCache>
                <c:ptCount val="1"/>
                <c:pt idx="0">
                  <c:v>计划完成率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val>
            <c:numRef>
              <c:f>Sheet1!$F$2:$F$13</c:f>
              <c:numCache>
                <c:formatCode>0.00%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0.51039999999999996</c:v>
                </c:pt>
                <c:pt idx="9">
                  <c:v>0.67123958843704068</c:v>
                </c:pt>
                <c:pt idx="10">
                  <c:v>0.73980309423347479</c:v>
                </c:pt>
                <c:pt idx="11">
                  <c:v>0.87139588100686494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2905408"/>
        <c:axId val="352905016"/>
      </c:lineChart>
      <c:dateAx>
        <c:axId val="352904232"/>
        <c:scaling>
          <c:orientation val="minMax"/>
        </c:scaling>
        <c:delete val="0"/>
        <c:axPos val="b"/>
        <c:numFmt formatCode="yyyy&quot;-&quot;mm;@" sourceLinked="1"/>
        <c:majorTickMark val="out"/>
        <c:minorTickMark val="none"/>
        <c:tickLblPos val="nextTo"/>
        <c:txPr>
          <a:bodyPr rot="-3600000"/>
          <a:lstStyle/>
          <a:p>
            <a:pPr>
              <a:defRPr sz="1200"/>
            </a:pPr>
            <a:endParaRPr lang="zh-CN"/>
          </a:p>
        </c:txPr>
        <c:crossAx val="352904624"/>
        <c:crosses val="autoZero"/>
        <c:auto val="1"/>
        <c:lblOffset val="100"/>
        <c:baseTimeUnit val="months"/>
      </c:dateAx>
      <c:valAx>
        <c:axId val="352904624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上线数量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2904232"/>
        <c:crosses val="autoZero"/>
        <c:crossBetween val="between"/>
      </c:valAx>
      <c:valAx>
        <c:axId val="352905016"/>
        <c:scaling>
          <c:orientation val="minMax"/>
          <c:max val="1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计划完成率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2905408"/>
        <c:crosses val="max"/>
        <c:crossBetween val="between"/>
      </c:valAx>
      <c:catAx>
        <c:axId val="352905408"/>
        <c:scaling>
          <c:orientation val="minMax"/>
        </c:scaling>
        <c:delete val="1"/>
        <c:axPos val="b"/>
        <c:majorTickMark val="out"/>
        <c:minorTickMark val="none"/>
        <c:tickLblPos val="none"/>
        <c:crossAx val="352905016"/>
        <c:crosses val="autoZero"/>
        <c:auto val="1"/>
        <c:lblAlgn val="ctr"/>
        <c:lblOffset val="100"/>
        <c:noMultiLvlLbl val="0"/>
      </c:catAx>
    </c:plotArea>
    <c:legend>
      <c:legendPos val="t"/>
      <c:legendEntry>
        <c:idx val="3"/>
        <c:delete val="1"/>
      </c:legendEntry>
      <c:layout>
        <c:manualLayout>
          <c:xMode val="edge"/>
          <c:yMode val="edge"/>
          <c:x val="0.39909528901550656"/>
          <c:y val="0"/>
          <c:w val="0.20180942196898757"/>
          <c:h val="0.13540162204199541"/>
        </c:manualLayout>
      </c:layout>
      <c:overlay val="0"/>
      <c:txPr>
        <a:bodyPr/>
        <a:lstStyle/>
        <a:p>
          <a:pPr>
            <a:defRPr sz="1600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485008610154428"/>
          <c:y val="7.7967334518558085E-2"/>
          <c:w val="0.77196903717047405"/>
          <c:h val="0.71643241321594298"/>
        </c:manualLayout>
      </c:layout>
      <c:barChart>
        <c:barDir val="col"/>
        <c:grouping val="stacked"/>
        <c:varyColors val="0"/>
        <c:ser>
          <c:idx val="2"/>
          <c:order val="0"/>
          <c:tx>
            <c:strRef>
              <c:f>Sheet1!$C$1</c:f>
              <c:strCache>
                <c:ptCount val="1"/>
                <c:pt idx="0">
                  <c:v>离职人数（新员工）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val>
            <c:numRef>
              <c:f>Sheet1!$C$2:$C$32</c:f>
              <c:numCache>
                <c:formatCode>General</c:formatCode>
                <c:ptCount val="31"/>
                <c:pt idx="3" formatCode="0_);[Red]\(0\)">
                  <c:v>1</c:v>
                </c:pt>
                <c:pt idx="5" formatCode="0_);[Red]\(0\)">
                  <c:v>3</c:v>
                </c:pt>
                <c:pt idx="10" formatCode="0_);[Red]\(0\)">
                  <c:v>1</c:v>
                </c:pt>
                <c:pt idx="11" formatCode="0_);[Red]\(0\)">
                  <c:v>13</c:v>
                </c:pt>
                <c:pt idx="12" formatCode="0_);[Red]\(0\)">
                  <c:v>6</c:v>
                </c:pt>
                <c:pt idx="13" formatCode="0_);[Red]\(0\)">
                  <c:v>2</c:v>
                </c:pt>
                <c:pt idx="18" formatCode="0_);[Red]\(0\)">
                  <c:v>4</c:v>
                </c:pt>
                <c:pt idx="19" formatCode="0_);[Red]\(0\)">
                  <c:v>1</c:v>
                </c:pt>
                <c:pt idx="20" formatCode="0_);[Red]\(0\)">
                  <c:v>2</c:v>
                </c:pt>
                <c:pt idx="23" formatCode="0_);[Red]\(0\)">
                  <c:v>2</c:v>
                </c:pt>
                <c:pt idx="25" formatCode="0_);[Red]\(0\)">
                  <c:v>2</c:v>
                </c:pt>
                <c:pt idx="26" formatCode="0_);[Red]\(0\)">
                  <c:v>8</c:v>
                </c:pt>
                <c:pt idx="28" formatCode="0_);[Red]\(0\)">
                  <c:v>1</c:v>
                </c:pt>
                <c:pt idx="29" formatCode="0_);[Red]\(0\)">
                  <c:v>2</c:v>
                </c:pt>
              </c:numCache>
            </c:numRef>
          </c:val>
        </c:ser>
        <c:ser>
          <c:idx val="0"/>
          <c:order val="1"/>
          <c:tx>
            <c:strRef>
              <c:f>Sheet1!$D$1</c:f>
              <c:strCache>
                <c:ptCount val="1"/>
                <c:pt idx="0">
                  <c:v>离职人数（老员工）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val>
            <c:numRef>
              <c:f>Sheet1!$D$2:$D$32</c:f>
              <c:numCache>
                <c:formatCode>General</c:formatCode>
                <c:ptCount val="31"/>
                <c:pt idx="5" formatCode="0_);[Red]\(0\)">
                  <c:v>1</c:v>
                </c:pt>
                <c:pt idx="6" formatCode="0_);[Red]\(0\)">
                  <c:v>1</c:v>
                </c:pt>
                <c:pt idx="10" formatCode="0_);[Red]\(0\)">
                  <c:v>4</c:v>
                </c:pt>
                <c:pt idx="12" formatCode="0_);[Red]\(0\)">
                  <c:v>1</c:v>
                </c:pt>
                <c:pt idx="20" formatCode="0_);[Red]\(0\)">
                  <c:v>2</c:v>
                </c:pt>
                <c:pt idx="25" formatCode="0_);[Red]\(0\)">
                  <c:v>2</c:v>
                </c:pt>
                <c:pt idx="28" formatCode="0_);[Red]\(0\)">
                  <c:v>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86869096"/>
        <c:axId val="386869488"/>
      </c:barChart>
      <c:catAx>
        <c:axId val="386869096"/>
        <c:scaling>
          <c:orientation val="minMax"/>
        </c:scaling>
        <c:delete val="0"/>
        <c:axPos val="b"/>
        <c:numFmt formatCode="0_);[Red]\(0\)" sourceLinked="1"/>
        <c:majorTickMark val="out"/>
        <c:minorTickMark val="none"/>
        <c:tickLblPos val="nextTo"/>
        <c:txPr>
          <a:bodyPr rot="-3600000"/>
          <a:lstStyle/>
          <a:p>
            <a:pPr>
              <a:defRPr sz="1400"/>
            </a:pPr>
            <a:endParaRPr lang="zh-CN"/>
          </a:p>
        </c:txPr>
        <c:crossAx val="386869488"/>
        <c:crosses val="autoZero"/>
        <c:auto val="0"/>
        <c:lblAlgn val="ctr"/>
        <c:lblOffset val="100"/>
        <c:tickLblSkip val="1"/>
        <c:noMultiLvlLbl val="0"/>
      </c:catAx>
      <c:valAx>
        <c:axId val="386869488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离职人数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_ 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86869096"/>
        <c:crosses val="autoZero"/>
        <c:crossBetween val="between"/>
        <c:minorUnit val="1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9.7591091069246266E-2"/>
          <c:y val="0.12560274366812069"/>
          <c:w val="0.77960645741743073"/>
          <c:h val="0.6962711486697527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F0</c:v>
                </c:pt>
              </c:strCache>
            </c:strRef>
          </c:tx>
          <c:invertIfNegative val="0"/>
          <c:cat>
            <c:numRef>
              <c:f>Sheet1!$A$2:$A$32</c:f>
              <c:numCache>
                <c:formatCode>General</c:formatCode>
                <c:ptCount val="31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  <c:pt idx="28">
                  <c:v>30</c:v>
                </c:pt>
                <c:pt idx="29">
                  <c:v>31</c:v>
                </c:pt>
                <c:pt idx="30" formatCode="m&quot;月&quot;d&quot;日&quot;">
                  <c:v>41275</c:v>
                </c:pt>
              </c:numCache>
            </c:numRef>
          </c:cat>
          <c:val>
            <c:numRef>
              <c:f>Sheet1!$C$2:$C$32</c:f>
              <c:numCache>
                <c:formatCode>General</c:formatCode>
                <c:ptCount val="31"/>
                <c:pt idx="0">
                  <c:v>230</c:v>
                </c:pt>
                <c:pt idx="1">
                  <c:v>113</c:v>
                </c:pt>
                <c:pt idx="2">
                  <c:v>240</c:v>
                </c:pt>
                <c:pt idx="3">
                  <c:v>260</c:v>
                </c:pt>
                <c:pt idx="4">
                  <c:v>257</c:v>
                </c:pt>
                <c:pt idx="5">
                  <c:v>270</c:v>
                </c:pt>
                <c:pt idx="6">
                  <c:v>152</c:v>
                </c:pt>
                <c:pt idx="7">
                  <c:v>253</c:v>
                </c:pt>
                <c:pt idx="8">
                  <c:v>263</c:v>
                </c:pt>
                <c:pt idx="9">
                  <c:v>265</c:v>
                </c:pt>
                <c:pt idx="10">
                  <c:v>263</c:v>
                </c:pt>
                <c:pt idx="11">
                  <c:v>260</c:v>
                </c:pt>
                <c:pt idx="12">
                  <c:v>195</c:v>
                </c:pt>
                <c:pt idx="13">
                  <c:v>0</c:v>
                </c:pt>
                <c:pt idx="14">
                  <c:v>209</c:v>
                </c:pt>
                <c:pt idx="15">
                  <c:v>313</c:v>
                </c:pt>
                <c:pt idx="16">
                  <c:v>281</c:v>
                </c:pt>
                <c:pt idx="17">
                  <c:v>277</c:v>
                </c:pt>
                <c:pt idx="18">
                  <c:v>228</c:v>
                </c:pt>
                <c:pt idx="19">
                  <c:v>194</c:v>
                </c:pt>
                <c:pt idx="20">
                  <c:v>270</c:v>
                </c:pt>
                <c:pt idx="21">
                  <c:v>242</c:v>
                </c:pt>
                <c:pt idx="22">
                  <c:v>286</c:v>
                </c:pt>
                <c:pt idx="23">
                  <c:v>304</c:v>
                </c:pt>
                <c:pt idx="24">
                  <c:v>197</c:v>
                </c:pt>
                <c:pt idx="25">
                  <c:v>315</c:v>
                </c:pt>
                <c:pt idx="26">
                  <c:v>335</c:v>
                </c:pt>
                <c:pt idx="27">
                  <c:v>319</c:v>
                </c:pt>
                <c:pt idx="28">
                  <c:v>322</c:v>
                </c:pt>
                <c:pt idx="29">
                  <c:v>319</c:v>
                </c:pt>
                <c:pt idx="30">
                  <c:v>184</c:v>
                </c:pt>
              </c:numCache>
            </c:numRef>
          </c:val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M6</c:v>
                </c:pt>
              </c:strCache>
            </c:strRef>
          </c:tx>
          <c:invertIfNegative val="0"/>
          <c:cat>
            <c:numRef>
              <c:f>Sheet1!$A$2:$A$32</c:f>
              <c:numCache>
                <c:formatCode>General</c:formatCode>
                <c:ptCount val="31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  <c:pt idx="28">
                  <c:v>30</c:v>
                </c:pt>
                <c:pt idx="29">
                  <c:v>31</c:v>
                </c:pt>
                <c:pt idx="30" formatCode="m&quot;月&quot;d&quot;日&quot;">
                  <c:v>41275</c:v>
                </c:pt>
              </c:numCache>
            </c:numRef>
          </c:cat>
          <c:val>
            <c:numRef>
              <c:f>Sheet1!$D$2:$D$32</c:f>
              <c:numCache>
                <c:formatCode>General</c:formatCode>
                <c:ptCount val="3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</c:numCache>
            </c:numRef>
          </c:val>
        </c:ser>
        <c:ser>
          <c:idx val="3"/>
          <c:order val="2"/>
          <c:tx>
            <c:strRef>
              <c:f>Sheet1!$E$1</c:f>
              <c:strCache>
                <c:ptCount val="1"/>
                <c:pt idx="0">
                  <c:v>6B</c:v>
                </c:pt>
              </c:strCache>
            </c:strRef>
          </c:tx>
          <c:invertIfNegative val="0"/>
          <c:cat>
            <c:numRef>
              <c:f>Sheet1!$A$2:$A$32</c:f>
              <c:numCache>
                <c:formatCode>General</c:formatCode>
                <c:ptCount val="31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  <c:pt idx="28">
                  <c:v>30</c:v>
                </c:pt>
                <c:pt idx="29">
                  <c:v>31</c:v>
                </c:pt>
                <c:pt idx="30" formatCode="m&quot;月&quot;d&quot;日&quot;">
                  <c:v>41275</c:v>
                </c:pt>
              </c:numCache>
            </c:numRef>
          </c:cat>
          <c:val>
            <c:numRef>
              <c:f>Sheet1!$E$2:$E$32</c:f>
              <c:numCache>
                <c:formatCode>General</c:formatCode>
                <c:ptCount val="31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2906584"/>
        <c:axId val="353742632"/>
      </c:barChart>
      <c:lineChart>
        <c:grouping val="standard"/>
        <c:varyColors val="0"/>
        <c:ser>
          <c:idx val="4"/>
          <c:order val="3"/>
          <c:tx>
            <c:strRef>
              <c:f>Sheet1!$F$1</c:f>
              <c:strCache>
                <c:ptCount val="1"/>
                <c:pt idx="0">
                  <c:v>计划完成率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val>
            <c:numRef>
              <c:f>Sheet1!$F$2:$F$32</c:f>
              <c:numCache>
                <c:formatCode>0.00%</c:formatCode>
                <c:ptCount val="31"/>
                <c:pt idx="0">
                  <c:v>0.85185185185185186</c:v>
                </c:pt>
                <c:pt idx="1">
                  <c:v>0.47083333333333333</c:v>
                </c:pt>
                <c:pt idx="2">
                  <c:v>1.0084033613445378</c:v>
                </c:pt>
                <c:pt idx="3">
                  <c:v>1.0924369747899159</c:v>
                </c:pt>
                <c:pt idx="4">
                  <c:v>1.0362903225806452</c:v>
                </c:pt>
                <c:pt idx="5">
                  <c:v>0.99630996309963105</c:v>
                </c:pt>
                <c:pt idx="6">
                  <c:v>0.58461538461538465</c:v>
                </c:pt>
                <c:pt idx="7">
                  <c:v>1.0541666666666667</c:v>
                </c:pt>
                <c:pt idx="8">
                  <c:v>0.97047970479704793</c:v>
                </c:pt>
                <c:pt idx="9">
                  <c:v>0.98148148148148151</c:v>
                </c:pt>
                <c:pt idx="10">
                  <c:v>0.95636363636363642</c:v>
                </c:pt>
                <c:pt idx="11">
                  <c:v>0.90592334494773519</c:v>
                </c:pt>
                <c:pt idx="12">
                  <c:v>0.69148936170212771</c:v>
                </c:pt>
                <c:pt idx="13">
                  <c:v>0</c:v>
                </c:pt>
                <c:pt idx="14">
                  <c:v>0.81960784313725488</c:v>
                </c:pt>
                <c:pt idx="15">
                  <c:v>1.1060070671378093</c:v>
                </c:pt>
                <c:pt idx="16">
                  <c:v>1.0407407407407407</c:v>
                </c:pt>
                <c:pt idx="17">
                  <c:v>0.86833855799373039</c:v>
                </c:pt>
                <c:pt idx="18">
                  <c:v>0.69090909090909092</c:v>
                </c:pt>
                <c:pt idx="19">
                  <c:v>0.65986394557823125</c:v>
                </c:pt>
                <c:pt idx="20">
                  <c:v>0.9</c:v>
                </c:pt>
                <c:pt idx="21">
                  <c:v>0.73333333333333328</c:v>
                </c:pt>
                <c:pt idx="22">
                  <c:v>0.87195121951219512</c:v>
                </c:pt>
                <c:pt idx="23">
                  <c:v>0.92121212121212126</c:v>
                </c:pt>
                <c:pt idx="24">
                  <c:v>0.55807365439093481</c:v>
                </c:pt>
                <c:pt idx="25">
                  <c:v>0.91040462427745661</c:v>
                </c:pt>
                <c:pt idx="26">
                  <c:v>0.95441595441595439</c:v>
                </c:pt>
                <c:pt idx="27">
                  <c:v>0.90883190883190879</c:v>
                </c:pt>
                <c:pt idx="28">
                  <c:v>0.92</c:v>
                </c:pt>
                <c:pt idx="29">
                  <c:v>0.91142857142857148</c:v>
                </c:pt>
                <c:pt idx="30">
                  <c:v>0.87619047619047619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3743416"/>
        <c:axId val="353743024"/>
      </c:lineChart>
      <c:catAx>
        <c:axId val="3529065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-3600000"/>
          <a:lstStyle/>
          <a:p>
            <a:pPr>
              <a:defRPr sz="1200"/>
            </a:pPr>
            <a:endParaRPr lang="zh-CN"/>
          </a:p>
        </c:txPr>
        <c:crossAx val="353742632"/>
        <c:crosses val="autoZero"/>
        <c:auto val="1"/>
        <c:lblAlgn val="ctr"/>
        <c:lblOffset val="100"/>
        <c:tickLblSkip val="1"/>
        <c:noMultiLvlLbl val="0"/>
      </c:catAx>
      <c:valAx>
        <c:axId val="353742632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上线数量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2906584"/>
        <c:crosses val="autoZero"/>
        <c:crossBetween val="between"/>
      </c:valAx>
      <c:valAx>
        <c:axId val="353743024"/>
        <c:scaling>
          <c:orientation val="minMax"/>
          <c:max val="1.1000000000000001"/>
          <c:min val="0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计划完成率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3743416"/>
        <c:crosses val="max"/>
        <c:crossBetween val="between"/>
      </c:valAx>
      <c:catAx>
        <c:axId val="353743416"/>
        <c:scaling>
          <c:orientation val="minMax"/>
        </c:scaling>
        <c:delete val="1"/>
        <c:axPos val="b"/>
        <c:majorTickMark val="out"/>
        <c:minorTickMark val="none"/>
        <c:tickLblPos val="none"/>
        <c:crossAx val="353743024"/>
        <c:crosses val="autoZero"/>
        <c:auto val="1"/>
        <c:lblAlgn val="ctr"/>
        <c:lblOffset val="100"/>
        <c:noMultiLvlLbl val="0"/>
      </c:catAx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703944601393506"/>
          <c:y val="0.15094698895753392"/>
          <c:w val="0.77015810247274163"/>
          <c:h val="0.52621930896567048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F0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 baseline="0"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8">
                  <c:v>371</c:v>
                </c:pt>
                <c:pt idx="9">
                  <c:v>2200</c:v>
                </c:pt>
                <c:pt idx="10">
                  <c:v>5510</c:v>
                </c:pt>
                <c:pt idx="11">
                  <c:v>8002</c:v>
                </c:pt>
              </c:numCache>
            </c:numRef>
          </c:val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M6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Sheet1!$D$2:$D$13</c:f>
              <c:numCache>
                <c:formatCode>General</c:formatCode>
                <c:ptCount val="12"/>
              </c:numCache>
            </c:numRef>
          </c:val>
        </c:ser>
        <c:ser>
          <c:idx val="3"/>
          <c:order val="2"/>
          <c:tx>
            <c:strRef>
              <c:f>Sheet1!$E$1</c:f>
              <c:strCache>
                <c:ptCount val="1"/>
                <c:pt idx="0">
                  <c:v>6B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Sheet1!$E$2:$E$13</c:f>
              <c:numCache>
                <c:formatCode>General</c:formatCode>
                <c:ptCount val="12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3744984"/>
        <c:axId val="353745376"/>
      </c:barChart>
      <c:lineChart>
        <c:grouping val="standard"/>
        <c:varyColors val="0"/>
        <c:ser>
          <c:idx val="4"/>
          <c:order val="3"/>
          <c:tx>
            <c:strRef>
              <c:f>Sheet1!$F$1</c:f>
              <c:strCache>
                <c:ptCount val="1"/>
                <c:pt idx="0">
                  <c:v>计划完成率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val>
            <c:numRef>
              <c:f>Sheet1!$F$2:$F$13</c:f>
              <c:numCache>
                <c:formatCode>0.00%</c:formatCode>
                <c:ptCount val="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0.57076923076923081</c:v>
                </c:pt>
                <c:pt idx="9">
                  <c:v>0.73333333333333361</c:v>
                </c:pt>
                <c:pt idx="10">
                  <c:v>1.0018181818181817</c:v>
                </c:pt>
                <c:pt idx="11">
                  <c:v>1.0002500000000001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3746160"/>
        <c:axId val="353745768"/>
      </c:lineChart>
      <c:dateAx>
        <c:axId val="353744984"/>
        <c:scaling>
          <c:orientation val="minMax"/>
        </c:scaling>
        <c:delete val="0"/>
        <c:axPos val="b"/>
        <c:numFmt formatCode="yyyy&quot;-&quot;mm;@" sourceLinked="1"/>
        <c:majorTickMark val="out"/>
        <c:minorTickMark val="none"/>
        <c:tickLblPos val="nextTo"/>
        <c:txPr>
          <a:bodyPr rot="-3600000"/>
          <a:lstStyle/>
          <a:p>
            <a:pPr>
              <a:defRPr sz="1200"/>
            </a:pPr>
            <a:endParaRPr lang="zh-CN"/>
          </a:p>
        </c:txPr>
        <c:crossAx val="353745376"/>
        <c:crosses val="autoZero"/>
        <c:auto val="1"/>
        <c:lblOffset val="100"/>
        <c:baseTimeUnit val="months"/>
      </c:dateAx>
      <c:valAx>
        <c:axId val="35374537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发车数量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3744984"/>
        <c:crosses val="autoZero"/>
        <c:crossBetween val="between"/>
      </c:valAx>
      <c:valAx>
        <c:axId val="353745768"/>
        <c:scaling>
          <c:orientation val="minMax"/>
          <c:max val="1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计划完成率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3746160"/>
        <c:crosses val="max"/>
        <c:crossBetween val="between"/>
      </c:valAx>
      <c:catAx>
        <c:axId val="353746160"/>
        <c:scaling>
          <c:orientation val="minMax"/>
        </c:scaling>
        <c:delete val="1"/>
        <c:axPos val="b"/>
        <c:majorTickMark val="out"/>
        <c:minorTickMark val="none"/>
        <c:tickLblPos val="none"/>
        <c:crossAx val="353745768"/>
        <c:crosses val="autoZero"/>
        <c:auto val="1"/>
        <c:lblAlgn val="ctr"/>
        <c:lblOffset val="100"/>
        <c:noMultiLvlLbl val="0"/>
      </c:catAx>
    </c:plotArea>
    <c:legend>
      <c:legendPos val="t"/>
      <c:legendEntry>
        <c:idx val="3"/>
        <c:delete val="1"/>
      </c:legendEntry>
      <c:layout/>
      <c:overlay val="0"/>
      <c:txPr>
        <a:bodyPr/>
        <a:lstStyle/>
        <a:p>
          <a:pPr>
            <a:defRPr sz="1600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2"/>
          <c:order val="0"/>
          <c:tx>
            <c:strRef>
              <c:f>Sheet1!$C$1</c:f>
              <c:strCache>
                <c:ptCount val="1"/>
                <c:pt idx="0">
                  <c:v>F0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FFFF00"/>
              </a:solidFill>
            </c:spPr>
          </c:dPt>
          <c:val>
            <c:numRef>
              <c:f>Sheet1!$C$2:$C$32</c:f>
              <c:numCache>
                <c:formatCode>General</c:formatCode>
                <c:ptCount val="31"/>
                <c:pt idx="0">
                  <c:v>564</c:v>
                </c:pt>
                <c:pt idx="1">
                  <c:v>0</c:v>
                </c:pt>
                <c:pt idx="2">
                  <c:v>185</c:v>
                </c:pt>
                <c:pt idx="3">
                  <c:v>194</c:v>
                </c:pt>
                <c:pt idx="4">
                  <c:v>208</c:v>
                </c:pt>
                <c:pt idx="5">
                  <c:v>151</c:v>
                </c:pt>
                <c:pt idx="6">
                  <c:v>167</c:v>
                </c:pt>
                <c:pt idx="7">
                  <c:v>136</c:v>
                </c:pt>
                <c:pt idx="8">
                  <c:v>143</c:v>
                </c:pt>
                <c:pt idx="9">
                  <c:v>163</c:v>
                </c:pt>
                <c:pt idx="10">
                  <c:v>227</c:v>
                </c:pt>
                <c:pt idx="11">
                  <c:v>285</c:v>
                </c:pt>
                <c:pt idx="12">
                  <c:v>206</c:v>
                </c:pt>
                <c:pt idx="13">
                  <c:v>300</c:v>
                </c:pt>
                <c:pt idx="14">
                  <c:v>161</c:v>
                </c:pt>
                <c:pt idx="15">
                  <c:v>0</c:v>
                </c:pt>
                <c:pt idx="16">
                  <c:v>251</c:v>
                </c:pt>
                <c:pt idx="17">
                  <c:v>249</c:v>
                </c:pt>
                <c:pt idx="18">
                  <c:v>213</c:v>
                </c:pt>
                <c:pt idx="19">
                  <c:v>360</c:v>
                </c:pt>
                <c:pt idx="20">
                  <c:v>390</c:v>
                </c:pt>
                <c:pt idx="21">
                  <c:v>403</c:v>
                </c:pt>
                <c:pt idx="22">
                  <c:v>225</c:v>
                </c:pt>
                <c:pt idx="23">
                  <c:v>357</c:v>
                </c:pt>
                <c:pt idx="24">
                  <c:v>251</c:v>
                </c:pt>
                <c:pt idx="25">
                  <c:v>308</c:v>
                </c:pt>
                <c:pt idx="26">
                  <c:v>400</c:v>
                </c:pt>
                <c:pt idx="27">
                  <c:v>353</c:v>
                </c:pt>
                <c:pt idx="28">
                  <c:v>408</c:v>
                </c:pt>
                <c:pt idx="29">
                  <c:v>401</c:v>
                </c:pt>
                <c:pt idx="30">
                  <c:v>331</c:v>
                </c:pt>
              </c:numCache>
            </c:numRef>
          </c:val>
        </c:ser>
        <c:ser>
          <c:idx val="3"/>
          <c:order val="1"/>
          <c:tx>
            <c:strRef>
              <c:f>Sheet1!$D$1</c:f>
              <c:strCache>
                <c:ptCount val="1"/>
                <c:pt idx="0">
                  <c:v>M6</c:v>
                </c:pt>
              </c:strCache>
            </c:strRef>
          </c:tx>
          <c:invertIfNegative val="0"/>
          <c:val>
            <c:numRef>
              <c:f>Sheet1!$D$2:$D$32</c:f>
              <c:numCache>
                <c:formatCode>General</c:formatCode>
                <c:ptCount val="31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4254536"/>
        <c:axId val="354254928"/>
      </c:barChart>
      <c:lineChart>
        <c:grouping val="standard"/>
        <c:varyColors val="0"/>
        <c:ser>
          <c:idx val="4"/>
          <c:order val="2"/>
          <c:tx>
            <c:strRef>
              <c:f>Sheet1!$E$1</c:f>
              <c:strCache>
                <c:ptCount val="1"/>
                <c:pt idx="0">
                  <c:v>6B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val>
            <c:numRef>
              <c:f>Sheet1!$E$2:$E$32</c:f>
              <c:numCache>
                <c:formatCode>General</c:formatCode>
                <c:ptCount val="31"/>
              </c:numCache>
            </c:numRef>
          </c:val>
          <c:smooth val="0"/>
        </c:ser>
        <c:ser>
          <c:idx val="0"/>
          <c:order val="3"/>
          <c:tx>
            <c:strRef>
              <c:f>Sheet1!$F$1</c:f>
              <c:strCache>
                <c:ptCount val="1"/>
                <c:pt idx="0">
                  <c:v>计划完成率</c:v>
                </c:pt>
              </c:strCache>
            </c:strRef>
          </c:tx>
          <c:marker>
            <c:symbol val="none"/>
          </c:marker>
          <c:val>
            <c:numRef>
              <c:f>Sheet1!$F$2:$F$32</c:f>
              <c:numCache>
                <c:formatCode>General</c:formatCode>
                <c:ptCount val="31"/>
                <c:pt idx="0" formatCode="0.00%">
                  <c:v>1.88</c:v>
                </c:pt>
                <c:pt idx="2" formatCode="0.00%">
                  <c:v>0.6166666666666667</c:v>
                </c:pt>
                <c:pt idx="3" formatCode="0.00%">
                  <c:v>0.64666666666666661</c:v>
                </c:pt>
                <c:pt idx="4" formatCode="0.00%">
                  <c:v>0.69333333333333336</c:v>
                </c:pt>
                <c:pt idx="5" formatCode="0.00%">
                  <c:v>0.5033333333333333</c:v>
                </c:pt>
                <c:pt idx="6" formatCode="0.00%">
                  <c:v>0.55666666666666664</c:v>
                </c:pt>
                <c:pt idx="7" formatCode="0.00%">
                  <c:v>0.45333333333333331</c:v>
                </c:pt>
                <c:pt idx="8" formatCode="0.00%">
                  <c:v>0.47666666666666668</c:v>
                </c:pt>
                <c:pt idx="9" formatCode="0.00%">
                  <c:v>0.54333333333333333</c:v>
                </c:pt>
                <c:pt idx="10" formatCode="0.00%">
                  <c:v>0.75666666666666671</c:v>
                </c:pt>
                <c:pt idx="11" formatCode="0.00%">
                  <c:v>0.95</c:v>
                </c:pt>
                <c:pt idx="12" formatCode="0.00%">
                  <c:v>0.68666666666666665</c:v>
                </c:pt>
                <c:pt idx="13" formatCode="0.00%">
                  <c:v>1</c:v>
                </c:pt>
                <c:pt idx="14" formatCode="0.00%">
                  <c:v>0.53666666666666663</c:v>
                </c:pt>
                <c:pt idx="16" formatCode="0.00%">
                  <c:v>0.83666666666666667</c:v>
                </c:pt>
                <c:pt idx="17" formatCode="0.00%">
                  <c:v>0.83</c:v>
                </c:pt>
                <c:pt idx="18" formatCode="0.00%">
                  <c:v>0.71</c:v>
                </c:pt>
                <c:pt idx="19" formatCode="0.00%">
                  <c:v>1.2</c:v>
                </c:pt>
                <c:pt idx="20" formatCode="0.00%">
                  <c:v>1.3</c:v>
                </c:pt>
                <c:pt idx="21" formatCode="0.00%">
                  <c:v>1.3433333333333333</c:v>
                </c:pt>
                <c:pt idx="22" formatCode="0.00%">
                  <c:v>0.75</c:v>
                </c:pt>
                <c:pt idx="23" formatCode="0.00%">
                  <c:v>1.19</c:v>
                </c:pt>
                <c:pt idx="24" formatCode="0.00%">
                  <c:v>0.83666666666666667</c:v>
                </c:pt>
                <c:pt idx="25" formatCode="0.00%">
                  <c:v>1.0266666666666666</c:v>
                </c:pt>
                <c:pt idx="26" formatCode="0.00%">
                  <c:v>1.3333333333333333</c:v>
                </c:pt>
                <c:pt idx="27" formatCode="0.00%">
                  <c:v>1.1766666666666667</c:v>
                </c:pt>
                <c:pt idx="28" formatCode="0.00%">
                  <c:v>1.36</c:v>
                </c:pt>
                <c:pt idx="29" formatCode="0.00%">
                  <c:v>1.3366666666666667</c:v>
                </c:pt>
                <c:pt idx="30" formatCode="0.00%">
                  <c:v>1.1033333333333333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4255712"/>
        <c:axId val="354255320"/>
      </c:lineChart>
      <c:catAx>
        <c:axId val="354254536"/>
        <c:scaling>
          <c:orientation val="minMax"/>
        </c:scaling>
        <c:delete val="0"/>
        <c:axPos val="b"/>
        <c:numFmt formatCode="0_);[Red]\(0\)" sourceLinked="1"/>
        <c:majorTickMark val="out"/>
        <c:minorTickMark val="none"/>
        <c:tickLblPos val="nextTo"/>
        <c:txPr>
          <a:bodyPr rot="-3600000"/>
          <a:lstStyle/>
          <a:p>
            <a:pPr>
              <a:defRPr sz="1400"/>
            </a:pPr>
            <a:endParaRPr lang="zh-CN"/>
          </a:p>
        </c:txPr>
        <c:crossAx val="354254928"/>
        <c:crosses val="autoZero"/>
        <c:auto val="1"/>
        <c:lblAlgn val="ctr"/>
        <c:lblOffset val="100"/>
        <c:tickLblSkip val="1"/>
        <c:noMultiLvlLbl val="0"/>
      </c:catAx>
      <c:valAx>
        <c:axId val="354254928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发车数量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4254536"/>
        <c:crosses val="autoZero"/>
        <c:crossBetween val="between"/>
      </c:valAx>
      <c:valAx>
        <c:axId val="354255320"/>
        <c:scaling>
          <c:orientation val="minMax"/>
          <c:max val="1.5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计划完成率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4255712"/>
        <c:crosses val="max"/>
        <c:crossBetween val="between"/>
      </c:valAx>
      <c:catAx>
        <c:axId val="354255712"/>
        <c:scaling>
          <c:orientation val="minMax"/>
        </c:scaling>
        <c:delete val="1"/>
        <c:axPos val="b"/>
        <c:majorTickMark val="out"/>
        <c:minorTickMark val="none"/>
        <c:tickLblPos val="none"/>
        <c:crossAx val="354255320"/>
        <c:crosses val="autoZero"/>
        <c:auto val="1"/>
        <c:lblAlgn val="ctr"/>
        <c:lblOffset val="100"/>
        <c:noMultiLvlLbl val="0"/>
      </c:catAx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703944601393503"/>
          <c:y val="0.15094698895753381"/>
          <c:w val="0.77015810247274163"/>
          <c:h val="0.52621930896567048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停线时间</c:v>
                </c:pt>
              </c:strCache>
            </c:strRef>
          </c:tx>
          <c:invertIfNegative val="0"/>
          <c:dLbls>
            <c:dLbl>
              <c:idx val="9"/>
              <c:layout/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Sheet1!$A$2:$A$14</c:f>
              <c:numCache>
                <c:formatCode>yyyy"-"mm;@</c:formatCode>
                <c:ptCount val="13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Sheet1!$C$2:$C$14</c:f>
              <c:numCache>
                <c:formatCode>General</c:formatCode>
                <c:ptCount val="13"/>
                <c:pt idx="8">
                  <c:v>5945</c:v>
                </c:pt>
                <c:pt idx="9">
                  <c:v>7494</c:v>
                </c:pt>
                <c:pt idx="10">
                  <c:v>5731</c:v>
                </c:pt>
                <c:pt idx="11">
                  <c:v>3334</c:v>
                </c:pt>
              </c:numCache>
            </c:numRef>
          </c:val>
        </c:ser>
        <c:ser>
          <c:idx val="2"/>
          <c:order val="1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invertIfNegative val="0"/>
          <c:cat>
            <c:numRef>
              <c:f>Sheet1!$A$2:$A$14</c:f>
              <c:numCache>
                <c:formatCode>yyyy"-"mm;@</c:formatCode>
                <c:ptCount val="13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ser>
          <c:idx val="3"/>
          <c:order val="2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invertIfNegative val="0"/>
          <c:cat>
            <c:numRef>
              <c:f>Sheet1!$A$2:$A$14</c:f>
              <c:numCache>
                <c:formatCode>yyyy"-"mm;@</c:formatCode>
                <c:ptCount val="13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4038208"/>
        <c:axId val="354038600"/>
      </c:barChart>
      <c:lineChart>
        <c:grouping val="standard"/>
        <c:varyColors val="0"/>
        <c:ser>
          <c:idx val="4"/>
          <c:order val="3"/>
          <c:tx>
            <c:strRef>
              <c:f>Sheet1!$D$1</c:f>
              <c:strCache>
                <c:ptCount val="1"/>
                <c:pt idx="0">
                  <c:v>生产利用率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val>
            <c:numRef>
              <c:f>Sheet1!$D$2:$D$14</c:f>
              <c:numCache>
                <c:formatCode>0.00%</c:formatCode>
                <c:ptCount val="1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0.44594594594594611</c:v>
                </c:pt>
                <c:pt idx="9">
                  <c:v>0.47410526315789492</c:v>
                </c:pt>
                <c:pt idx="10">
                  <c:v>0.64667077681874285</c:v>
                </c:pt>
                <c:pt idx="11">
                  <c:v>0.81024473534433694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4747128"/>
        <c:axId val="354746736"/>
      </c:lineChart>
      <c:dateAx>
        <c:axId val="354038208"/>
        <c:scaling>
          <c:orientation val="minMax"/>
        </c:scaling>
        <c:delete val="0"/>
        <c:axPos val="b"/>
        <c:numFmt formatCode="yyyy&quot;-&quot;mm;@" sourceLinked="1"/>
        <c:majorTickMark val="out"/>
        <c:minorTickMark val="none"/>
        <c:tickLblPos val="nextTo"/>
        <c:txPr>
          <a:bodyPr rot="-3600000"/>
          <a:lstStyle/>
          <a:p>
            <a:pPr>
              <a:defRPr sz="1200"/>
            </a:pPr>
            <a:endParaRPr lang="zh-CN"/>
          </a:p>
        </c:txPr>
        <c:crossAx val="354038600"/>
        <c:crosses val="autoZero"/>
        <c:auto val="1"/>
        <c:lblOffset val="100"/>
        <c:baseTimeUnit val="months"/>
      </c:dateAx>
      <c:valAx>
        <c:axId val="354038600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停线时间</a:t>
                </a:r>
                <a:r>
                  <a:rPr lang="en-US" altLang="zh-CN" sz="1400" b="0" dirty="0" smtClean="0"/>
                  <a:t>Min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4038208"/>
        <c:crosses val="autoZero"/>
        <c:crossBetween val="between"/>
      </c:valAx>
      <c:valAx>
        <c:axId val="354746736"/>
        <c:scaling>
          <c:orientation val="minMax"/>
          <c:max val="1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生产利用率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4747128"/>
        <c:crosses val="max"/>
        <c:crossBetween val="between"/>
      </c:valAx>
      <c:catAx>
        <c:axId val="354747128"/>
        <c:scaling>
          <c:orientation val="minMax"/>
        </c:scaling>
        <c:delete val="1"/>
        <c:axPos val="b"/>
        <c:majorTickMark val="out"/>
        <c:minorTickMark val="none"/>
        <c:tickLblPos val="none"/>
        <c:crossAx val="354746736"/>
        <c:crosses val="autoZero"/>
        <c:auto val="1"/>
        <c:lblAlgn val="ctr"/>
        <c:lblOffset val="100"/>
        <c:noMultiLvlLbl val="0"/>
      </c:catAx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2"/>
          <c:order val="0"/>
          <c:tx>
            <c:strRef>
              <c:f>Sheet1!$C$1</c:f>
              <c:strCache>
                <c:ptCount val="1"/>
                <c:pt idx="0">
                  <c:v>停线时间</c:v>
                </c:pt>
              </c:strCache>
            </c:strRef>
          </c:tx>
          <c:invertIfNegative val="0"/>
          <c:val>
            <c:numRef>
              <c:f>Sheet1!$C$2:$C$32</c:f>
              <c:numCache>
                <c:formatCode>0_);[Red]\(0\)</c:formatCode>
                <c:ptCount val="31"/>
                <c:pt idx="0">
                  <c:v>55</c:v>
                </c:pt>
                <c:pt idx="1">
                  <c:v>234</c:v>
                </c:pt>
                <c:pt idx="2">
                  <c:v>93</c:v>
                </c:pt>
                <c:pt idx="3">
                  <c:v>73</c:v>
                </c:pt>
                <c:pt idx="4">
                  <c:v>83</c:v>
                </c:pt>
                <c:pt idx="5">
                  <c:v>67</c:v>
                </c:pt>
                <c:pt idx="6">
                  <c:v>118</c:v>
                </c:pt>
                <c:pt idx="7">
                  <c:v>46</c:v>
                </c:pt>
                <c:pt idx="8">
                  <c:v>110</c:v>
                </c:pt>
                <c:pt idx="9">
                  <c:v>44</c:v>
                </c:pt>
                <c:pt idx="10">
                  <c:v>123</c:v>
                </c:pt>
                <c:pt idx="11">
                  <c:v>79</c:v>
                </c:pt>
                <c:pt idx="12">
                  <c:v>201</c:v>
                </c:pt>
                <c:pt idx="13">
                  <c:v>0</c:v>
                </c:pt>
                <c:pt idx="14">
                  <c:v>54</c:v>
                </c:pt>
                <c:pt idx="15">
                  <c:v>34</c:v>
                </c:pt>
                <c:pt idx="16">
                  <c:v>84</c:v>
                </c:pt>
                <c:pt idx="17">
                  <c:v>36</c:v>
                </c:pt>
                <c:pt idx="18">
                  <c:v>28</c:v>
                </c:pt>
                <c:pt idx="19">
                  <c:v>36</c:v>
                </c:pt>
                <c:pt idx="20">
                  <c:v>68</c:v>
                </c:pt>
                <c:pt idx="21">
                  <c:v>126</c:v>
                </c:pt>
                <c:pt idx="22">
                  <c:v>72</c:v>
                </c:pt>
                <c:pt idx="23">
                  <c:v>144</c:v>
                </c:pt>
                <c:pt idx="24">
                  <c:v>530</c:v>
                </c:pt>
                <c:pt idx="25">
                  <c:v>145</c:v>
                </c:pt>
                <c:pt idx="26">
                  <c:v>91</c:v>
                </c:pt>
                <c:pt idx="27">
                  <c:v>120</c:v>
                </c:pt>
                <c:pt idx="28" formatCode="General">
                  <c:v>124</c:v>
                </c:pt>
                <c:pt idx="29" formatCode="General">
                  <c:v>220</c:v>
                </c:pt>
                <c:pt idx="30" formatCode="General">
                  <c:v>96</c:v>
                </c:pt>
              </c:numCache>
            </c:numRef>
          </c:val>
        </c:ser>
        <c:ser>
          <c:idx val="3"/>
          <c:order val="1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invertIfNegative val="0"/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4748304"/>
        <c:axId val="354748696"/>
      </c:barChart>
      <c:lineChart>
        <c:grouping val="standard"/>
        <c:varyColors val="0"/>
        <c:ser>
          <c:idx val="4"/>
          <c:order val="2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smooth val="0"/>
        </c:ser>
        <c:ser>
          <c:idx val="0"/>
          <c:order val="3"/>
          <c:tx>
            <c:strRef>
              <c:f>Sheet1!$D$1</c:f>
              <c:strCache>
                <c:ptCount val="1"/>
                <c:pt idx="0">
                  <c:v>生产利用率</c:v>
                </c:pt>
              </c:strCache>
            </c:strRef>
          </c:tx>
          <c:marker>
            <c:symbol val="none"/>
          </c:marker>
          <c:val>
            <c:numRef>
              <c:f>Sheet1!$D$2:$D$32</c:f>
              <c:numCache>
                <c:formatCode>0.00%</c:formatCode>
                <c:ptCount val="31"/>
                <c:pt idx="0">
                  <c:v>0.89423076923076927</c:v>
                </c:pt>
                <c:pt idx="1">
                  <c:v>0.49130434782608701</c:v>
                </c:pt>
                <c:pt idx="2">
                  <c:v>0.83965517241379306</c:v>
                </c:pt>
                <c:pt idx="3">
                  <c:v>0.88032786885245906</c:v>
                </c:pt>
                <c:pt idx="4">
                  <c:v>0.85689655172413792</c:v>
                </c:pt>
                <c:pt idx="5">
                  <c:v>0.8844827586206897</c:v>
                </c:pt>
                <c:pt idx="6">
                  <c:v>0.70500000000000007</c:v>
                </c:pt>
                <c:pt idx="7">
                  <c:v>0.91153846153846152</c:v>
                </c:pt>
                <c:pt idx="8">
                  <c:v>0.828125</c:v>
                </c:pt>
                <c:pt idx="9">
                  <c:v>0.92413793103448272</c:v>
                </c:pt>
                <c:pt idx="10">
                  <c:v>0.80781250000000004</c:v>
                </c:pt>
                <c:pt idx="11">
                  <c:v>0.86379310344827587</c:v>
                </c:pt>
                <c:pt idx="12">
                  <c:v>0.65344827586206899</c:v>
                </c:pt>
                <c:pt idx="14">
                  <c:v>0.88260869565217392</c:v>
                </c:pt>
                <c:pt idx="15">
                  <c:v>0.94426229508196724</c:v>
                </c:pt>
                <c:pt idx="16">
                  <c:v>0.86875000000000002</c:v>
                </c:pt>
                <c:pt idx="17">
                  <c:v>0.93793103448275861</c:v>
                </c:pt>
                <c:pt idx="18">
                  <c:v>0.93913043478260871</c:v>
                </c:pt>
                <c:pt idx="19">
                  <c:v>0.91</c:v>
                </c:pt>
                <c:pt idx="20">
                  <c:v>0.88852459016393448</c:v>
                </c:pt>
                <c:pt idx="21">
                  <c:v>0.78275862068965518</c:v>
                </c:pt>
                <c:pt idx="22">
                  <c:v>0.86153846153846159</c:v>
                </c:pt>
                <c:pt idx="23">
                  <c:v>0.77500000000000002</c:v>
                </c:pt>
                <c:pt idx="24">
                  <c:v>0.42391304347826086</c:v>
                </c:pt>
                <c:pt idx="25">
                  <c:v>0.75</c:v>
                </c:pt>
                <c:pt idx="26">
                  <c:v>0.84310344827586203</c:v>
                </c:pt>
                <c:pt idx="27">
                  <c:v>0.7931034482758621</c:v>
                </c:pt>
                <c:pt idx="28">
                  <c:v>0.80625000000000002</c:v>
                </c:pt>
                <c:pt idx="29">
                  <c:v>0.78846153846153844</c:v>
                </c:pt>
                <c:pt idx="30">
                  <c:v>0.79130434782608694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4749480"/>
        <c:axId val="354749088"/>
      </c:lineChart>
      <c:catAx>
        <c:axId val="354748304"/>
        <c:scaling>
          <c:orientation val="minMax"/>
        </c:scaling>
        <c:delete val="0"/>
        <c:axPos val="b"/>
        <c:numFmt formatCode="0_);[Red]\(0\)" sourceLinked="1"/>
        <c:majorTickMark val="out"/>
        <c:minorTickMark val="none"/>
        <c:tickLblPos val="nextTo"/>
        <c:txPr>
          <a:bodyPr rot="-3600000"/>
          <a:lstStyle/>
          <a:p>
            <a:pPr>
              <a:defRPr sz="1400"/>
            </a:pPr>
            <a:endParaRPr lang="zh-CN"/>
          </a:p>
        </c:txPr>
        <c:crossAx val="354748696"/>
        <c:crosses val="autoZero"/>
        <c:auto val="1"/>
        <c:lblAlgn val="ctr"/>
        <c:lblOffset val="100"/>
        <c:tickLblSkip val="1"/>
        <c:noMultiLvlLbl val="0"/>
      </c:catAx>
      <c:valAx>
        <c:axId val="35474869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停线时间</a:t>
                </a:r>
                <a:r>
                  <a:rPr lang="en-US" altLang="zh-CN" sz="1400" b="0" dirty="0" smtClean="0"/>
                  <a:t>Min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_);[Red]\(0\)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4748304"/>
        <c:crosses val="autoZero"/>
        <c:crossBetween val="between"/>
      </c:valAx>
      <c:valAx>
        <c:axId val="354749088"/>
        <c:scaling>
          <c:orientation val="minMax"/>
          <c:max val="1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zh-CN" altLang="en-US" sz="1400" b="0" dirty="0" smtClean="0"/>
                  <a:t>生产利用率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zh-CN"/>
          </a:p>
        </c:txPr>
        <c:crossAx val="354749480"/>
        <c:crosses val="max"/>
        <c:crossBetween val="between"/>
      </c:valAx>
      <c:catAx>
        <c:axId val="354749480"/>
        <c:scaling>
          <c:orientation val="minMax"/>
        </c:scaling>
        <c:delete val="1"/>
        <c:axPos val="b"/>
        <c:majorTickMark val="out"/>
        <c:minorTickMark val="none"/>
        <c:tickLblPos val="none"/>
        <c:crossAx val="354749088"/>
        <c:crosses val="autoZero"/>
        <c:auto val="1"/>
        <c:lblAlgn val="ctr"/>
        <c:lblOffset val="100"/>
        <c:noMultiLvlLbl val="0"/>
      </c:catAx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view3D>
      <c:rotX val="30"/>
      <c:rotY val="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Sheet3!$B$3</c:f>
              <c:strCache>
                <c:ptCount val="1"/>
                <c:pt idx="0">
                  <c:v>停线时间按类别分布
</c:v>
                </c:pt>
              </c:strCache>
            </c:strRef>
          </c:tx>
          <c:explosion val="25"/>
          <c:dLbls>
            <c:spPr>
              <a:noFill/>
              <a:ln>
                <a:noFill/>
              </a:ln>
              <a:effectLst/>
            </c:spPr>
            <c:dLblPos val="inEnd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Sheet3!$A$4:$A$8</c:f>
              <c:strCache>
                <c:ptCount val="5"/>
                <c:pt idx="0">
                  <c:v>品质异常</c:v>
                </c:pt>
                <c:pt idx="1">
                  <c:v>其它</c:v>
                </c:pt>
                <c:pt idx="2">
                  <c:v>设备故障</c:v>
                </c:pt>
                <c:pt idx="3">
                  <c:v>生产组织</c:v>
                </c:pt>
                <c:pt idx="4">
                  <c:v>物料配送</c:v>
                </c:pt>
              </c:strCache>
            </c:strRef>
          </c:cat>
          <c:val>
            <c:numRef>
              <c:f>Sheet3!$B$4:$B$8</c:f>
              <c:numCache>
                <c:formatCode>0%</c:formatCode>
                <c:ptCount val="5"/>
                <c:pt idx="0">
                  <c:v>0.24405076679005816</c:v>
                </c:pt>
                <c:pt idx="1">
                  <c:v>0.1417239555790589</c:v>
                </c:pt>
                <c:pt idx="2">
                  <c:v>0.3360655737704919</c:v>
                </c:pt>
                <c:pt idx="3">
                  <c:v>0.20359598096245365</c:v>
                </c:pt>
                <c:pt idx="4">
                  <c:v>7.4563722897937709E-2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plotVisOnly val="1"/>
    <c:dispBlanksAs val="gap"/>
    <c:showDLblsOverMax val="0"/>
  </c:chart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703944601393504"/>
          <c:y val="0.15094698895753386"/>
          <c:w val="0.77015810247274163"/>
          <c:h val="0.52621930896567048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DPVe1</c:v>
                </c:pt>
              </c:strCache>
            </c:strRef>
          </c:tx>
          <c:invertIfNegative val="0"/>
          <c:cat>
            <c:numRef>
              <c:f>Sheet1!$A$2:$A$13</c:f>
              <c:numCache>
                <c:formatCode>yyyy"-"mm;@</c:formatCode>
                <c:ptCount val="12"/>
                <c:pt idx="0">
                  <c:v>40909</c:v>
                </c:pt>
                <c:pt idx="1">
                  <c:v>40940</c:v>
                </c:pt>
                <c:pt idx="2">
                  <c:v>40969</c:v>
                </c:pt>
                <c:pt idx="3">
                  <c:v>41000</c:v>
                </c:pt>
                <c:pt idx="4">
                  <c:v>41030</c:v>
                </c:pt>
                <c:pt idx="5">
                  <c:v>41061</c:v>
                </c:pt>
                <c:pt idx="6">
                  <c:v>41091</c:v>
                </c:pt>
                <c:pt idx="7">
                  <c:v>41122</c:v>
                </c:pt>
                <c:pt idx="8">
                  <c:v>41153</c:v>
                </c:pt>
                <c:pt idx="9">
                  <c:v>41183</c:v>
                </c:pt>
                <c:pt idx="10">
                  <c:v>41214</c:v>
                </c:pt>
                <c:pt idx="11">
                  <c:v>41244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7">
                  <c:v>73</c:v>
                </c:pt>
                <c:pt idx="8">
                  <c:v>154</c:v>
                </c:pt>
                <c:pt idx="9">
                  <c:v>126</c:v>
                </c:pt>
                <c:pt idx="10">
                  <c:v>156.4</c:v>
                </c:pt>
                <c:pt idx="11">
                  <c:v>187.6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51924104"/>
        <c:axId val="351923712"/>
      </c:barChart>
      <c:lineChart>
        <c:grouping val="standard"/>
        <c:varyColors val="0"/>
        <c:ser>
          <c:idx val="4"/>
          <c:order val="1"/>
          <c:tx>
            <c:strRef>
              <c:f>Sheet1!$D$1</c:f>
              <c:strCache>
                <c:ptCount val="1"/>
                <c:pt idx="0">
                  <c:v>DRR1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none"/>
          </c:marker>
          <c:dLbls>
            <c:dLbl>
              <c:idx val="8"/>
              <c:layout>
                <c:manualLayout>
                  <c:x val="0.1365963405292043"/>
                  <c:y val="0.15289601810926051"/>
                </c:manualLayout>
              </c:layout>
              <c:tx>
                <c:rich>
                  <a:bodyPr/>
                  <a:lstStyle/>
                  <a:p>
                    <a:pPr>
                      <a:defRPr/>
                    </a:pPr>
                    <a:r>
                      <a:rPr lang="en-US" altLang="en-US" dirty="0" smtClean="0">
                        <a:solidFill>
                          <a:srgbClr val="FF0000"/>
                        </a:solidFill>
                      </a:rPr>
                      <a:t>50%</a:t>
                    </a:r>
                    <a:endParaRPr lang="en-US" altLang="en-US" dirty="0">
                      <a:solidFill>
                        <a:srgbClr val="FF0000"/>
                      </a:solidFill>
                    </a:endParaRPr>
                  </a:p>
                </c:rich>
              </c:tx>
              <c:spPr/>
              <c:dLblPos val="r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Sheet1!$D$2:$D$13</c:f>
              <c:numCache>
                <c:formatCode>General</c:formatCode>
                <c:ptCount val="12"/>
                <c:pt idx="7" formatCode="0.00%">
                  <c:v>0.78</c:v>
                </c:pt>
                <c:pt idx="8" formatCode="0.00%">
                  <c:v>0.75</c:v>
                </c:pt>
                <c:pt idx="9" formatCode="0.00%">
                  <c:v>0.61399999999999999</c:v>
                </c:pt>
                <c:pt idx="10" formatCode="0.00%">
                  <c:v>0.44700000000000001</c:v>
                </c:pt>
                <c:pt idx="11" formatCode="0.00%">
                  <c:v>0.5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1924496"/>
        <c:axId val="351924888"/>
      </c:lineChart>
      <c:dateAx>
        <c:axId val="351924104"/>
        <c:scaling>
          <c:orientation val="minMax"/>
        </c:scaling>
        <c:delete val="0"/>
        <c:axPos val="b"/>
        <c:numFmt formatCode="yyyy&quot;-&quot;mm;@" sourceLinked="0"/>
        <c:majorTickMark val="out"/>
        <c:minorTickMark val="none"/>
        <c:tickLblPos val="nextTo"/>
        <c:txPr>
          <a:bodyPr rot="-3600000"/>
          <a:lstStyle/>
          <a:p>
            <a:pPr>
              <a:defRPr sz="1136"/>
            </a:pPr>
            <a:endParaRPr lang="zh-CN"/>
          </a:p>
        </c:txPr>
        <c:crossAx val="351923712"/>
        <c:crosses val="autoZero"/>
        <c:auto val="1"/>
        <c:lblOffset val="100"/>
        <c:baseTimeUnit val="months"/>
      </c:dateAx>
      <c:valAx>
        <c:axId val="351923712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 sz="1325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altLang="zh-CN"/>
                  <a:t>DPVe1 PP100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325"/>
            </a:pPr>
            <a:endParaRPr lang="zh-CN"/>
          </a:p>
        </c:txPr>
        <c:crossAx val="351924104"/>
        <c:crosses val="autoZero"/>
        <c:crossBetween val="between"/>
      </c:valAx>
      <c:catAx>
        <c:axId val="351924496"/>
        <c:scaling>
          <c:orientation val="minMax"/>
        </c:scaling>
        <c:delete val="1"/>
        <c:axPos val="b"/>
        <c:majorTickMark val="out"/>
        <c:minorTickMark val="none"/>
        <c:tickLblPos val="nextTo"/>
        <c:crossAx val="351924888"/>
        <c:crosses val="autoZero"/>
        <c:auto val="1"/>
        <c:lblAlgn val="ctr"/>
        <c:lblOffset val="100"/>
        <c:noMultiLvlLbl val="0"/>
      </c:catAx>
      <c:valAx>
        <c:axId val="351924888"/>
        <c:scaling>
          <c:orientation val="minMax"/>
          <c:max val="1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altLang="zh-CN" sz="1325" b="0" dirty="0" smtClean="0"/>
                  <a:t>DRR1</a:t>
                </a:r>
                <a:endParaRPr lang="zh-CN" altLang="en-US" sz="1400" b="0" dirty="0"/>
              </a:p>
            </c:rich>
          </c:tx>
          <c:layout/>
          <c:overlay val="0"/>
        </c:title>
        <c:numFmt formatCode="0%" sourceLinked="0"/>
        <c:majorTickMark val="out"/>
        <c:minorTickMark val="none"/>
        <c:tickLblPos val="nextTo"/>
        <c:txPr>
          <a:bodyPr/>
          <a:lstStyle/>
          <a:p>
            <a:pPr>
              <a:defRPr sz="1325"/>
            </a:pPr>
            <a:endParaRPr lang="zh-CN"/>
          </a:p>
        </c:txPr>
        <c:crossAx val="351924496"/>
        <c:crosses val="max"/>
        <c:crossBetween val="between"/>
      </c:valAx>
    </c:plotArea>
    <c:legend>
      <c:legendPos val="t"/>
      <c:layout/>
      <c:overlay val="0"/>
      <c:txPr>
        <a:bodyPr/>
        <a:lstStyle/>
        <a:p>
          <a:pPr>
            <a:defRPr sz="1325"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704"/>
      </a:pPr>
      <a:endParaRPr lang="zh-CN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image" Target="../media/image19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image" Target="../media/image25.emf"/><Relationship Id="rId4" Type="http://schemas.openxmlformats.org/officeDocument/2006/relationships/image" Target="../media/image28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image" Target="../media/image2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355CC-E257-4D22-9E38-EEAB5186E309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3C977D-3EEA-4341-88C2-D9717D0269A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9461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7.png>
</file>

<file path=ppt/media/image2.png>
</file>

<file path=ppt/media/image3.jpeg>
</file>

<file path=ppt/media/image4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F182C-D11E-4A24-AF03-B0B0FE602F24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9358E-CEC1-4939-8E61-409C7435FF2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57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itchFamily="34" charset="0"/>
              <a:buChar char="•"/>
            </a:pPr>
            <a:r>
              <a:rPr lang="zh-CN" altLang="en-US" dirty="0" smtClean="0"/>
              <a:t>受四轮定位仪到货及节拍的影响，发车产能暂定为</a:t>
            </a:r>
            <a:r>
              <a:rPr lang="en-US" altLang="zh-CN" dirty="0" smtClean="0"/>
              <a:t>50</a:t>
            </a:r>
            <a:r>
              <a:rPr lang="zh-CN" altLang="en-US" dirty="0" smtClean="0"/>
              <a:t>辆</a:t>
            </a:r>
            <a:r>
              <a:rPr lang="en-US" altLang="zh-CN" dirty="0" smtClean="0"/>
              <a:t>/</a:t>
            </a:r>
            <a:r>
              <a:rPr lang="zh-CN" altLang="en-US" dirty="0" smtClean="0"/>
              <a:t>天。</a:t>
            </a:r>
            <a:endParaRPr lang="en-US" altLang="zh-CN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altLang="zh-CN" dirty="0" smtClean="0"/>
              <a:t>9</a:t>
            </a:r>
            <a:r>
              <a:rPr lang="zh-CN" altLang="en-US" dirty="0" smtClean="0"/>
              <a:t>月</a:t>
            </a:r>
            <a:r>
              <a:rPr lang="en-US" altLang="zh-CN" dirty="0" smtClean="0"/>
              <a:t>20</a:t>
            </a:r>
            <a:r>
              <a:rPr lang="zh-CN" altLang="en-US" dirty="0" smtClean="0"/>
              <a:t>日之前入库车辆遗品质问题较多（开关门力、漆面外观），影响出库进度。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29358E-CEC1-4939-8E61-409C7435FF22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6735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990307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464638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34928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234072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504599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4187436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E6D36DC-F987-4200-845C-2E30D16A44E0}" type="slidenum">
              <a:rPr lang="zh-CN" altLang="en-US">
                <a:latin typeface="Calibri" panose="020F0502020204030204" pitchFamily="34" charset="0"/>
              </a:rPr>
              <a:pPr eaLnBrk="1" hangingPunct="1"/>
              <a:t>16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894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636021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597096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350838"/>
            <a:ext cx="8229600" cy="566896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3322597-6C87-4229-8766-6785601EDE12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87193050"/>
      </p:ext>
    </p:extLst>
  </p:cSld>
  <p:clrMapOvr>
    <a:masterClrMapping/>
  </p:clrMapOvr>
  <p:transition>
    <p:split orient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56356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076325"/>
            <a:ext cx="8229600" cy="4943475"/>
          </a:xfrm>
        </p:spPr>
        <p:txBody>
          <a:bodyPr rtlCol="0">
            <a:normAutofit/>
          </a:bodyPr>
          <a:lstStyle/>
          <a:p>
            <a:pPr lvl="0"/>
            <a:r>
              <a:rPr lang="zh-CN" altLang="en-US" noProof="0" smtClean="0"/>
              <a:t>单击图标添加表格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9B97BA8-A652-4410-9AD9-726C8FD3A52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890873"/>
      </p:ext>
    </p:extLst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2013-01-18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chart" Target="../charts/chart10.xml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chart" Target="../charts/chart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chart" Target="../charts/chart11.xml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chart" Target="../charts/chart13.xml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chart" Target="../charts/chart1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oleObject" Target="../embeddings/oleObject2.bin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1.emf"/><Relationship Id="rId12" Type="http://schemas.openxmlformats.org/officeDocument/2006/relationships/image" Target="../media/image16.emf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0.emf"/><Relationship Id="rId11" Type="http://schemas.openxmlformats.org/officeDocument/2006/relationships/image" Target="../media/image15.emf"/><Relationship Id="rId5" Type="http://schemas.openxmlformats.org/officeDocument/2006/relationships/image" Target="../media/image9.emf"/><Relationship Id="rId15" Type="http://schemas.openxmlformats.org/officeDocument/2006/relationships/image" Target="../media/image18.emf"/><Relationship Id="rId10" Type="http://schemas.openxmlformats.org/officeDocument/2006/relationships/image" Target="../media/image14.emf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oleObject" Target="../embeddings/Microsoft_Excel_97-2003____1.xls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1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Excel_97-2003____2.xls"/><Relationship Id="rId13" Type="http://schemas.openxmlformats.org/officeDocument/2006/relationships/image" Target="../media/image23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12" Type="http://schemas.openxmlformats.org/officeDocument/2006/relationships/oleObject" Target="../embeddings/oleObject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0.emf"/><Relationship Id="rId11" Type="http://schemas.openxmlformats.org/officeDocument/2006/relationships/image" Target="../media/image22.emf"/><Relationship Id="rId5" Type="http://schemas.openxmlformats.org/officeDocument/2006/relationships/oleObject" Target="../embeddings/oleObject4.bin"/><Relationship Id="rId10" Type="http://schemas.openxmlformats.org/officeDocument/2006/relationships/oleObject" Target="../embeddings/oleObject6.bin"/><Relationship Id="rId4" Type="http://schemas.openxmlformats.org/officeDocument/2006/relationships/image" Target="../media/image19.emf"/><Relationship Id="rId9" Type="http://schemas.openxmlformats.org/officeDocument/2006/relationships/image" Target="../media/image21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chart" Target="../charts/chart16.xml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1.emf"/><Relationship Id="rId12" Type="http://schemas.openxmlformats.org/officeDocument/2006/relationships/image" Target="../media/image16.emf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24.emf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emf"/><Relationship Id="rId11" Type="http://schemas.openxmlformats.org/officeDocument/2006/relationships/image" Target="../media/image15.emf"/><Relationship Id="rId5" Type="http://schemas.openxmlformats.org/officeDocument/2006/relationships/image" Target="../media/image9.emf"/><Relationship Id="rId15" Type="http://schemas.openxmlformats.org/officeDocument/2006/relationships/oleObject" Target="../embeddings/Microsoft_Excel_97-2003____3.xls"/><Relationship Id="rId10" Type="http://schemas.openxmlformats.org/officeDocument/2006/relationships/image" Target="../media/image14.emf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oleObject" Target="../embeddings/oleObject8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oleObject" Target="../embeddings/oleObject9.bin"/><Relationship Id="rId18" Type="http://schemas.openxmlformats.org/officeDocument/2006/relationships/image" Target="../media/image26.emf"/><Relationship Id="rId3" Type="http://schemas.openxmlformats.org/officeDocument/2006/relationships/notesSlide" Target="../notesSlides/notesSlide9.xml"/><Relationship Id="rId21" Type="http://schemas.openxmlformats.org/officeDocument/2006/relationships/image" Target="../media/image27.emf"/><Relationship Id="rId7" Type="http://schemas.openxmlformats.org/officeDocument/2006/relationships/image" Target="../media/image11.emf"/><Relationship Id="rId12" Type="http://schemas.openxmlformats.org/officeDocument/2006/relationships/image" Target="../media/image16.emf"/><Relationship Id="rId17" Type="http://schemas.openxmlformats.org/officeDocument/2006/relationships/oleObject" Target="../embeddings/Microsoft_Excel_97-2003____5.xls"/><Relationship Id="rId2" Type="http://schemas.openxmlformats.org/officeDocument/2006/relationships/slideLayout" Target="../slideLayouts/slideLayout12.xml"/><Relationship Id="rId16" Type="http://schemas.openxmlformats.org/officeDocument/2006/relationships/oleObject" Target="../embeddings/oleObject10.bin"/><Relationship Id="rId20" Type="http://schemas.openxmlformats.org/officeDocument/2006/relationships/oleObject" Target="../embeddings/Microsoft_Excel_97-2003____6.xls"/><Relationship Id="rId1" Type="http://schemas.openxmlformats.org/officeDocument/2006/relationships/vmlDrawing" Target="../drawings/vmlDrawing5.vml"/><Relationship Id="rId6" Type="http://schemas.openxmlformats.org/officeDocument/2006/relationships/image" Target="../media/image10.emf"/><Relationship Id="rId11" Type="http://schemas.openxmlformats.org/officeDocument/2006/relationships/image" Target="../media/image15.emf"/><Relationship Id="rId24" Type="http://schemas.openxmlformats.org/officeDocument/2006/relationships/image" Target="../media/image28.emf"/><Relationship Id="rId5" Type="http://schemas.openxmlformats.org/officeDocument/2006/relationships/image" Target="../media/image9.emf"/><Relationship Id="rId15" Type="http://schemas.openxmlformats.org/officeDocument/2006/relationships/image" Target="../media/image25.emf"/><Relationship Id="rId23" Type="http://schemas.openxmlformats.org/officeDocument/2006/relationships/oleObject" Target="../embeddings/Microsoft_Excel_97-2003____7.xls"/><Relationship Id="rId10" Type="http://schemas.openxmlformats.org/officeDocument/2006/relationships/image" Target="../media/image14.emf"/><Relationship Id="rId19" Type="http://schemas.openxmlformats.org/officeDocument/2006/relationships/oleObject" Target="../embeddings/oleObject11.bin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oleObject" Target="../embeddings/Microsoft_Excel_97-2003____4.xls"/><Relationship Id="rId22" Type="http://schemas.openxmlformats.org/officeDocument/2006/relationships/oleObject" Target="../embeddings/oleObject1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oleObject" Target="../embeddings/oleObject13.bin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1.emf"/><Relationship Id="rId12" Type="http://schemas.openxmlformats.org/officeDocument/2006/relationships/image" Target="../media/image16.emf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30.emf"/><Relationship Id="rId1" Type="http://schemas.openxmlformats.org/officeDocument/2006/relationships/vmlDrawing" Target="../drawings/vmlDrawing6.vml"/><Relationship Id="rId6" Type="http://schemas.openxmlformats.org/officeDocument/2006/relationships/image" Target="../media/image10.emf"/><Relationship Id="rId11" Type="http://schemas.openxmlformats.org/officeDocument/2006/relationships/image" Target="../media/image15.emf"/><Relationship Id="rId5" Type="http://schemas.openxmlformats.org/officeDocument/2006/relationships/image" Target="../media/image9.emf"/><Relationship Id="rId15" Type="http://schemas.openxmlformats.org/officeDocument/2006/relationships/oleObject" Target="../embeddings/oleObject14.bin"/><Relationship Id="rId10" Type="http://schemas.openxmlformats.org/officeDocument/2006/relationships/image" Target="../media/image14.emf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2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jpeg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__2.docx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总装长沙工厂生产部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月度工作总结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2012</a:t>
            </a:r>
            <a:r>
              <a:rPr lang="zh-CN" altLang="en-US" dirty="0" smtClean="0"/>
              <a:t>年</a:t>
            </a:r>
            <a:r>
              <a:rPr lang="en-US" altLang="zh-CN" dirty="0" smtClean="0"/>
              <a:t>12</a:t>
            </a:r>
            <a:r>
              <a:rPr lang="zh-CN" altLang="en-US" dirty="0" smtClean="0"/>
              <a:t>月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031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520" y="853168"/>
            <a:ext cx="36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生产利用率</a:t>
            </a:r>
            <a:r>
              <a:rPr lang="en-US" altLang="zh-CN" sz="2000" dirty="0" smtClean="0"/>
              <a:t>·</a:t>
            </a:r>
            <a:r>
              <a:rPr lang="zh-CN" altLang="en-US" sz="2000" dirty="0" smtClean="0"/>
              <a:t>数据解析</a:t>
            </a:r>
            <a:endParaRPr lang="zh-CN" altLang="en-US" sz="2000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8367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zh-CN" altLang="en-US" sz="3200" dirty="0" smtClean="0"/>
              <a:t>二、计划与交付</a:t>
            </a:r>
            <a:endParaRPr lang="zh-CN" alt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51520" y="5949280"/>
            <a:ext cx="4248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备注：以上停线数据包含</a:t>
            </a:r>
            <a:r>
              <a:rPr lang="en-US" altLang="zh-CN" sz="1400" dirty="0" smtClean="0"/>
              <a:t>M6</a:t>
            </a:r>
            <a:r>
              <a:rPr lang="zh-CN" altLang="en-US" sz="1400" dirty="0" smtClean="0"/>
              <a:t>装配停线。</a:t>
            </a:r>
            <a:endParaRPr lang="zh-CN" altLang="en-US" sz="1400" dirty="0"/>
          </a:p>
        </p:txBody>
      </p:sp>
      <p:graphicFrame>
        <p:nvGraphicFramePr>
          <p:cNvPr id="11" name="图表 10"/>
          <p:cNvGraphicFramePr/>
          <p:nvPr/>
        </p:nvGraphicFramePr>
        <p:xfrm>
          <a:off x="4572000" y="1844824"/>
          <a:ext cx="4392488" cy="33123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432706"/>
              </p:ext>
            </p:extLst>
          </p:nvPr>
        </p:nvGraphicFramePr>
        <p:xfrm>
          <a:off x="179512" y="1772816"/>
          <a:ext cx="4680520" cy="3528390"/>
        </p:xfrm>
        <a:graphic>
          <a:graphicData uri="http://schemas.openxmlformats.org/drawingml/2006/table">
            <a:tbl>
              <a:tblPr/>
              <a:tblGrid>
                <a:gridCol w="1127005"/>
                <a:gridCol w="1575507"/>
                <a:gridCol w="1978008"/>
              </a:tblGrid>
              <a:tr h="223026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责任班组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累计停线时间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单班停线时间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PBS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0:20:00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0:00:40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T1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2:00:00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0:04:00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T2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2:09:00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0:04:18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T3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2:13:00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0:04:26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C1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0:55:00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0:01:50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C2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1:14:00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0:02:28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C3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1:14:00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0:02:28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F1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1:30:00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0:03:00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F2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1:15:00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0:02:30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PM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4:23:00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9C0006"/>
                          </a:solidFill>
                          <a:latin typeface="宋体"/>
                        </a:rPr>
                        <a:t>0:08:46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</a:tr>
              <a:tr h="22302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PM</a:t>
                      </a:r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&amp;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东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杰物流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8:23:00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9C0006"/>
                          </a:solidFill>
                          <a:latin typeface="宋体"/>
                        </a:rPr>
                        <a:t>0:16:46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</a:tr>
              <a:tr h="22302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PM</a:t>
                      </a:r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&amp;</a:t>
                      </a:r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十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六部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0:08:00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0:00:16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5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PM</a:t>
                      </a:r>
                      <a:r>
                        <a:rPr lang="en-US" altLang="zh-CN" sz="15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&amp;</a:t>
                      </a:r>
                      <a:r>
                        <a:rPr lang="zh-CN" altLang="en-US" sz="1500" b="0" i="0" u="none" strike="noStrike" dirty="0" smtClean="0">
                          <a:solidFill>
                            <a:srgbClr val="000000"/>
                          </a:solidFill>
                          <a:latin typeface="Calibri"/>
                        </a:rPr>
                        <a:t>惠</a:t>
                      </a: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高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4:25:00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9C0006"/>
                          </a:solidFill>
                          <a:latin typeface="宋体"/>
                        </a:rPr>
                        <a:t>0:08:50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</a:tr>
              <a:tr h="238276">
                <a:tc>
                  <a:txBody>
                    <a:bodyPr/>
                    <a:lstStyle/>
                    <a:p>
                      <a:pPr algn="ctr" rtl="0" fontAlgn="b"/>
                      <a:r>
                        <a:rPr lang="zh-CN" altLang="en-US" sz="1500" b="1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合计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6:09:00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400" b="0" i="0" u="none" strike="noStrike" dirty="0">
                          <a:solidFill>
                            <a:srgbClr val="9C0006"/>
                          </a:solidFill>
                          <a:latin typeface="宋体"/>
                        </a:rPr>
                        <a:t>1:00:18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247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2"/>
          <p:cNvSpPr>
            <a:spLocks noGrp="1"/>
          </p:cNvSpPr>
          <p:nvPr>
            <p:ph type="sldNum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077968A-C2B0-46EA-BB89-C6107B9A95C0}" type="slidenum">
              <a:rPr lang="zh-CN" altLang="en-US" sz="1400">
                <a:solidFill>
                  <a:schemeClr val="bg2"/>
                </a:solidFill>
                <a:latin typeface="Tahoma" panose="020B0604030504040204" pitchFamily="34" charset="0"/>
              </a:rPr>
              <a:pPr eaLnBrk="1" hangingPunct="1"/>
              <a:t>11</a:t>
            </a:fld>
            <a:endParaRPr lang="en-US" altLang="zh-CN" sz="1400">
              <a:solidFill>
                <a:schemeClr val="bg2"/>
              </a:solidFill>
              <a:latin typeface="Tahoma" panose="020B0604030504040204" pitchFamily="34" charset="0"/>
            </a:endParaRPr>
          </a:p>
        </p:txBody>
      </p:sp>
      <p:sp>
        <p:nvSpPr>
          <p:cNvPr id="14339" name="Line 6"/>
          <p:cNvSpPr>
            <a:spLocks noChangeShapeType="1"/>
          </p:cNvSpPr>
          <p:nvPr/>
        </p:nvSpPr>
        <p:spPr bwMode="auto">
          <a:xfrm>
            <a:off x="5676900" y="436563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4340" name="Line 7"/>
          <p:cNvSpPr>
            <a:spLocks noChangeShapeType="1"/>
          </p:cNvSpPr>
          <p:nvPr/>
        </p:nvSpPr>
        <p:spPr bwMode="auto">
          <a:xfrm>
            <a:off x="5676900" y="436563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4341" name="Line 8"/>
          <p:cNvSpPr>
            <a:spLocks noChangeShapeType="1"/>
          </p:cNvSpPr>
          <p:nvPr/>
        </p:nvSpPr>
        <p:spPr bwMode="auto">
          <a:xfrm>
            <a:off x="5676900" y="798513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4342" name="Line 9"/>
          <p:cNvSpPr>
            <a:spLocks noChangeShapeType="1"/>
          </p:cNvSpPr>
          <p:nvPr/>
        </p:nvSpPr>
        <p:spPr bwMode="auto">
          <a:xfrm>
            <a:off x="5676900" y="31686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4343" name="Line 10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4344" name="Line 11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4345" name="Line 12"/>
          <p:cNvSpPr>
            <a:spLocks noChangeShapeType="1"/>
          </p:cNvSpPr>
          <p:nvPr/>
        </p:nvSpPr>
        <p:spPr bwMode="auto">
          <a:xfrm>
            <a:off x="5676900" y="38925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4346" name="Rectangle 13"/>
          <p:cNvSpPr>
            <a:spLocks noChangeArrowheads="1"/>
          </p:cNvSpPr>
          <p:nvPr/>
        </p:nvSpPr>
        <p:spPr bwMode="auto">
          <a:xfrm>
            <a:off x="1301750" y="787400"/>
            <a:ext cx="9525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4347" name="Rectangle 14"/>
          <p:cNvSpPr>
            <a:spLocks noChangeArrowheads="1"/>
          </p:cNvSpPr>
          <p:nvPr/>
        </p:nvSpPr>
        <p:spPr bwMode="auto">
          <a:xfrm>
            <a:off x="1301750" y="787400"/>
            <a:ext cx="9525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4348" name="Rectangle 15"/>
          <p:cNvSpPr>
            <a:spLocks noChangeArrowheads="1"/>
          </p:cNvSpPr>
          <p:nvPr/>
        </p:nvSpPr>
        <p:spPr bwMode="auto">
          <a:xfrm>
            <a:off x="765175" y="787400"/>
            <a:ext cx="9525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4349" name="Rectangle 16"/>
          <p:cNvSpPr>
            <a:spLocks noChangeArrowheads="1"/>
          </p:cNvSpPr>
          <p:nvPr/>
        </p:nvSpPr>
        <p:spPr bwMode="auto">
          <a:xfrm>
            <a:off x="765175" y="787400"/>
            <a:ext cx="9525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4350" name="Control 17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1476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51" name="Control 18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52" name="Control 19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53" name="Control 20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4354" name="Picture 1024" hidden="1"/>
          <p:cNvPicPr preferRelativeResize="0">
            <a:picLocks noChangeArrowheads="1" noChangeShapeType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75" y="-274638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55" name="Picture 26" hidden="1"/>
          <p:cNvPicPr preferRelativeResize="0">
            <a:picLocks noChangeArrowheads="1" noChangeShapeType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56" name="Picture 140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57" name="Picture 141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58" name="Picture 142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59" name="Picture 143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60" name="Picture 31" hidden="1"/>
          <p:cNvPicPr preferRelativeResize="0">
            <a:picLocks noChangeArrowheads="1" noChangeShapeType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61" name="Picture 32" hidden="1"/>
          <p:cNvPicPr preferRelativeResize="0">
            <a:picLocks noChangeArrowheads="1" noChangeShapeType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62" name="Picture 34" hidden="1"/>
          <p:cNvPicPr preferRelativeResize="0">
            <a:picLocks noChangeArrowheads="1" noChangeShapeType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63" name="Picture 35" hidden="1"/>
          <p:cNvPicPr preferRelativeResize="0">
            <a:picLocks noChangeArrowheads="1" noChangeShapeType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64" name="Picture 148" hidden="1"/>
          <p:cNvPicPr preferRelativeResize="0">
            <a:picLocks noChangeArrowheads="1" noChangeShapeType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65" name="TextBox 35"/>
          <p:cNvSpPr txBox="1">
            <a:spLocks noChangeArrowheads="1"/>
          </p:cNvSpPr>
          <p:nvPr/>
        </p:nvSpPr>
        <p:spPr bwMode="auto">
          <a:xfrm>
            <a:off x="250825" y="852488"/>
            <a:ext cx="3600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zh-CN" altLang="en-US" sz="2000">
                <a:latin typeface="Calibri" panose="020F0502020204030204" pitchFamily="34" charset="0"/>
              </a:rPr>
              <a:t>概况</a:t>
            </a:r>
          </a:p>
        </p:txBody>
      </p:sp>
      <p:sp>
        <p:nvSpPr>
          <p:cNvPr id="14366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284718"/>
              </p:ext>
            </p:extLst>
          </p:nvPr>
        </p:nvGraphicFramePr>
        <p:xfrm>
          <a:off x="919163" y="1252538"/>
          <a:ext cx="7310439" cy="1484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271"/>
                <a:gridCol w="812271"/>
                <a:gridCol w="812271"/>
                <a:gridCol w="812271"/>
                <a:gridCol w="812271"/>
                <a:gridCol w="812271"/>
                <a:gridCol w="812271"/>
                <a:gridCol w="812271"/>
                <a:gridCol w="812271"/>
              </a:tblGrid>
              <a:tr h="371078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KPI</a:t>
                      </a:r>
                      <a:endParaRPr lang="zh-CN" altLang="en-US" sz="1800" dirty="0"/>
                    </a:p>
                  </a:txBody>
                  <a:tcPr marL="91432" marR="91432" marT="45749" marB="45749"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DPVe</a:t>
                      </a:r>
                      <a:endParaRPr lang="zh-CN" altLang="en-US" sz="1800" dirty="0"/>
                    </a:p>
                  </a:txBody>
                  <a:tcPr marL="91432" marR="91432" marT="45749" marB="45749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DRR</a:t>
                      </a:r>
                      <a:endParaRPr lang="zh-CN" altLang="en-US" sz="1800" dirty="0"/>
                    </a:p>
                  </a:txBody>
                  <a:tcPr marL="91432" marR="91432" marT="45749" marB="45749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</a:tr>
              <a:tr h="371078"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DPVe1</a:t>
                      </a:r>
                      <a:endParaRPr lang="zh-CN" altLang="en-US" sz="1800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DPVe2</a:t>
                      </a:r>
                      <a:endParaRPr lang="zh-CN" altLang="en-US" sz="1800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DPVe3</a:t>
                      </a:r>
                      <a:endParaRPr lang="zh-CN" altLang="en-US" sz="1800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 smtClean="0"/>
                        <a:t>DPVe</a:t>
                      </a:r>
                      <a:endParaRPr lang="zh-CN" altLang="en-US" sz="1800" b="1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DRR1</a:t>
                      </a:r>
                      <a:endParaRPr lang="zh-CN" altLang="en-US" sz="1800" dirty="0"/>
                    </a:p>
                  </a:txBody>
                  <a:tcPr marL="91432" marR="91432" marT="45749" marB="45749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DRR2</a:t>
                      </a:r>
                      <a:endParaRPr lang="zh-CN" altLang="en-US" sz="1800" dirty="0"/>
                    </a:p>
                  </a:txBody>
                  <a:tcPr marL="91432" marR="91432" marT="45749" marB="45749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DRR3</a:t>
                      </a:r>
                      <a:endParaRPr lang="zh-CN" altLang="en-US" sz="1800" dirty="0"/>
                    </a:p>
                  </a:txBody>
                  <a:tcPr marL="91432" marR="91432" marT="45749" marB="45749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 smtClean="0"/>
                        <a:t>DRR</a:t>
                      </a:r>
                      <a:endParaRPr lang="zh-CN" altLang="en-US" sz="1800" b="1" dirty="0"/>
                    </a:p>
                  </a:txBody>
                  <a:tcPr marL="91432" marR="91432" marT="45749" marB="45749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7107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目标</a:t>
                      </a:r>
                      <a:endParaRPr lang="zh-CN" altLang="en-US" sz="1800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98</a:t>
                      </a:r>
                      <a:endParaRPr lang="zh-CN" altLang="en-US" sz="1800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7</a:t>
                      </a:r>
                      <a:endParaRPr lang="zh-CN" altLang="en-US" sz="1800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10</a:t>
                      </a:r>
                      <a:endParaRPr lang="zh-CN" altLang="en-US" sz="1800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 smtClean="0"/>
                        <a:t>115</a:t>
                      </a:r>
                      <a:endParaRPr lang="zh-CN" altLang="en-US" sz="1800" b="1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80%</a:t>
                      </a:r>
                      <a:endParaRPr lang="zh-CN" altLang="en-US" sz="1800" dirty="0"/>
                    </a:p>
                  </a:txBody>
                  <a:tcPr marL="91432" marR="91432" marT="45749" marB="45749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93%</a:t>
                      </a:r>
                      <a:endParaRPr lang="zh-CN" altLang="en-US" sz="1800" dirty="0"/>
                    </a:p>
                  </a:txBody>
                  <a:tcPr marL="91432" marR="91432" marT="45749" marB="45749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90%</a:t>
                      </a:r>
                      <a:endParaRPr lang="zh-CN" altLang="en-US" sz="1800" dirty="0"/>
                    </a:p>
                  </a:txBody>
                  <a:tcPr marL="91432" marR="91432" marT="45749" marB="45749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67%</a:t>
                      </a:r>
                      <a:endParaRPr lang="en-US" altLang="zh-CN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4" marR="9524" marT="9531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37107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达成</a:t>
                      </a:r>
                      <a:endParaRPr lang="zh-CN" altLang="en-US" sz="1800" dirty="0"/>
                    </a:p>
                  </a:txBody>
                  <a:tcPr marL="91432" marR="91432" marT="45749" marB="4574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solidFill>
                            <a:srgbClr val="FF0000"/>
                          </a:solidFill>
                        </a:rPr>
                        <a:t>187.6</a:t>
                      </a:r>
                      <a:endParaRPr lang="zh-CN" alt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solidFill>
                            <a:srgbClr val="FF0000"/>
                          </a:solidFill>
                        </a:rPr>
                        <a:t>9.79</a:t>
                      </a:r>
                      <a:endParaRPr lang="zh-CN" alt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</a:rPr>
                        <a:t>11.18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 smtClean="0">
                          <a:solidFill>
                            <a:srgbClr val="FF0000"/>
                          </a:solidFill>
                        </a:rPr>
                        <a:t>208.6</a:t>
                      </a:r>
                      <a:endParaRPr lang="zh-CN" altLang="en-US" sz="18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solidFill>
                            <a:srgbClr val="FF0000"/>
                          </a:solidFill>
                        </a:rPr>
                        <a:t>50%</a:t>
                      </a:r>
                      <a:endParaRPr lang="zh-CN" alt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solidFill>
                            <a:srgbClr val="FF0000"/>
                          </a:solidFill>
                        </a:rPr>
                        <a:t>90%</a:t>
                      </a:r>
                      <a:endParaRPr lang="zh-CN" alt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FF0000"/>
                          </a:solidFill>
                        </a:rPr>
                        <a:t>89%</a:t>
                      </a:r>
                      <a:endParaRPr lang="zh-CN" alt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40%</a:t>
                      </a:r>
                      <a:endParaRPr lang="en-US" altLang="zh-CN" sz="1800" b="1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3" name="表格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144397"/>
              </p:ext>
            </p:extLst>
          </p:nvPr>
        </p:nvGraphicFramePr>
        <p:xfrm>
          <a:off x="900113" y="2895600"/>
          <a:ext cx="7343775" cy="3870960"/>
        </p:xfrm>
        <a:graphic>
          <a:graphicData uri="http://schemas.openxmlformats.org/drawingml/2006/table">
            <a:tbl>
              <a:tblPr/>
              <a:tblGrid>
                <a:gridCol w="1049337"/>
                <a:gridCol w="1049338"/>
                <a:gridCol w="1049337"/>
                <a:gridCol w="1050925"/>
                <a:gridCol w="1049338"/>
                <a:gridCol w="944562"/>
                <a:gridCol w="1150938"/>
              </a:tblGrid>
              <a:tr h="292100">
                <a:tc gridSpan="7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生产部班组质量目标达成情况</a:t>
                      </a:r>
                    </a:p>
                  </a:txBody>
                  <a:tcPr marL="0" marR="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42888">
                <a:tc row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工段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6C0A"/>
                    </a:solidFill>
                  </a:tcPr>
                </a:tc>
                <a:tc gridSpan="3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质量目标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6C0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质量目标达成情况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1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4288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PP100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6C0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QKZ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6C0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WDI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6C0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PP100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QKZ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1DD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</a:rPr>
                        <a:t>WDI</a:t>
                      </a: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F1DD"/>
                    </a:solidFill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T1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3.9 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T2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4.0 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T3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5.2 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C1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1.8 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C2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2.5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1.2 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C3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2.5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0.4 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F1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5.5 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F2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10.6 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VQ1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15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60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46 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106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VQ2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0.08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</a:tr>
              <a:tr h="2428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VQ3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15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20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——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1.0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51.89</a:t>
                      </a: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7436871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026"/>
          <p:cNvSpPr>
            <a:spLocks noChangeArrowheads="1"/>
          </p:cNvSpPr>
          <p:nvPr/>
        </p:nvSpPr>
        <p:spPr bwMode="gray">
          <a:xfrm>
            <a:off x="946150" y="-969963"/>
            <a:ext cx="4064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029" name="Control 17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1476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0" name="Control 18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1" name="Control 19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2" name="Control 20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033" name="Picture 1024" hidden="1"/>
          <p:cNvPicPr preferRelativeResize="0">
            <a:picLocks noChangeArrowheads="1" noChangeShapeType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75" y="-274638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26" hidden="1"/>
          <p:cNvPicPr preferRelativeResize="0">
            <a:picLocks noChangeArrowheads="1" noChangeShapeType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40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6" name="Picture 141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7" name="Picture 142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8" name="Picture 143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9" name="Picture 31" hidden="1"/>
          <p:cNvPicPr preferRelativeResize="0">
            <a:picLocks noChangeArrowheads="1" noChangeShapeType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0" name="Picture 32" hidden="1"/>
          <p:cNvPicPr preferRelativeResize="0">
            <a:picLocks noChangeArrowheads="1" noChangeShapeType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1" name="Picture 34" hidden="1"/>
          <p:cNvPicPr preferRelativeResize="0">
            <a:picLocks noChangeArrowheads="1" noChangeShapeType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2" name="Picture 35" hidden="1"/>
          <p:cNvPicPr preferRelativeResize="0">
            <a:picLocks noChangeArrowheads="1" noChangeShapeType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3" name="Picture 148" hidden="1"/>
          <p:cNvPicPr preferRelativeResize="0">
            <a:picLocks noChangeArrowheads="1" noChangeShapeType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4" name="TextBox 40"/>
          <p:cNvSpPr txBox="1">
            <a:spLocks noChangeArrowheads="1"/>
          </p:cNvSpPr>
          <p:nvPr/>
        </p:nvSpPr>
        <p:spPr bwMode="auto">
          <a:xfrm>
            <a:off x="250825" y="852488"/>
            <a:ext cx="3600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CN" sz="2000">
                <a:latin typeface="Calibri" panose="020F0502020204030204" pitchFamily="34" charset="0"/>
              </a:rPr>
              <a:t>DRR/DPVe1</a:t>
            </a:r>
            <a:r>
              <a:rPr lang="zh-CN" altLang="en-US" sz="2000">
                <a:latin typeface="Calibri" panose="020F0502020204030204" pitchFamily="34" charset="0"/>
              </a:rPr>
              <a:t>静态检验</a:t>
            </a:r>
          </a:p>
        </p:txBody>
      </p:sp>
      <p:sp>
        <p:nvSpPr>
          <p:cNvPr id="1045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graphicFrame>
        <p:nvGraphicFramePr>
          <p:cNvPr id="43" name="表格 42"/>
          <p:cNvGraphicFramePr>
            <a:graphicFrameLocks noGrp="1"/>
          </p:cNvGraphicFramePr>
          <p:nvPr/>
        </p:nvGraphicFramePr>
        <p:xfrm>
          <a:off x="1524000" y="1268413"/>
          <a:ext cx="6096000" cy="741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KPI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目标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达成</a:t>
                      </a:r>
                      <a:endParaRPr lang="zh-CN" altLang="en-US" sz="1800" dirty="0"/>
                    </a:p>
                  </a:txBody>
                  <a:tcPr marT="45700" marB="45700"/>
                </a:tc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DPVe1/DRR1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smtClean="0"/>
                        <a:t>98/80</a:t>
                      </a:r>
                      <a:r>
                        <a:rPr lang="en-US" altLang="zh-CN" sz="1800" dirty="0" smtClean="0"/>
                        <a:t>%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solidFill>
                            <a:srgbClr val="FF0000"/>
                          </a:solidFill>
                        </a:rPr>
                        <a:t>187.6</a:t>
                      </a:r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/50%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 marT="45700" marB="45700"/>
                </a:tc>
              </a:tr>
            </a:tbl>
          </a:graphicData>
        </a:graphic>
      </p:graphicFrame>
      <p:graphicFrame>
        <p:nvGraphicFramePr>
          <p:cNvPr id="2" name="图表 4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9372292"/>
              </p:ext>
            </p:extLst>
          </p:nvPr>
        </p:nvGraphicFramePr>
        <p:xfrm>
          <a:off x="717550" y="2089150"/>
          <a:ext cx="7718425" cy="2368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graphicFrame>
        <p:nvGraphicFramePr>
          <p:cNvPr id="3" name="图表 44"/>
          <p:cNvGraphicFramePr>
            <a:graphicFrameLocks/>
          </p:cNvGraphicFramePr>
          <p:nvPr/>
        </p:nvGraphicFramePr>
        <p:xfrm>
          <a:off x="717550" y="4559300"/>
          <a:ext cx="7718425" cy="2076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</p:spTree>
    <p:extLst>
      <p:ext uri="{BB962C8B-B14F-4D97-AF65-F5344CB8AC3E}">
        <p14:creationId xmlns:p14="http://schemas.microsoft.com/office/powerpoint/2010/main" val="251533010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Line 9"/>
          <p:cNvSpPr>
            <a:spLocks noChangeShapeType="1"/>
          </p:cNvSpPr>
          <p:nvPr/>
        </p:nvSpPr>
        <p:spPr bwMode="auto">
          <a:xfrm>
            <a:off x="5676900" y="31686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2052" name="Line 10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2053" name="Line 11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2054" name="Line 12"/>
          <p:cNvSpPr>
            <a:spLocks noChangeShapeType="1"/>
          </p:cNvSpPr>
          <p:nvPr/>
        </p:nvSpPr>
        <p:spPr bwMode="auto">
          <a:xfrm>
            <a:off x="5676900" y="38925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2055" name="Control 17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1476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56" name="Control 18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57" name="Control 19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58" name="Control 20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059" name="Picture 1024" hidden="1"/>
          <p:cNvPicPr preferRelativeResize="0">
            <a:picLocks noChangeArrowheads="1" noChangeShapeType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75" y="-274638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0" name="Picture 26" hidden="1"/>
          <p:cNvPicPr preferRelativeResize="0">
            <a:picLocks noChangeArrowheads="1" noChangeShapeType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1" name="Picture 140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2" name="Picture 141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3" name="Picture 142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4" name="Picture 143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5" name="Picture 31" hidden="1"/>
          <p:cNvPicPr preferRelativeResize="0">
            <a:picLocks noChangeArrowheads="1" noChangeShapeType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6" name="Picture 32" hidden="1"/>
          <p:cNvPicPr preferRelativeResize="0">
            <a:picLocks noChangeArrowheads="1" noChangeShapeType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7" name="Picture 34" hidden="1"/>
          <p:cNvPicPr preferRelativeResize="0">
            <a:picLocks noChangeArrowheads="1" noChangeShapeType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8" name="Picture 35" hidden="1"/>
          <p:cNvPicPr preferRelativeResize="0">
            <a:picLocks noChangeArrowheads="1" noChangeShapeType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9" name="Picture 148" hidden="1"/>
          <p:cNvPicPr preferRelativeResize="0">
            <a:picLocks noChangeArrowheads="1" noChangeShapeType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71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pic>
        <p:nvPicPr>
          <p:cNvPr id="2072" name="Picture 26" descr="http://10.23.11.7/qms/Report_DataQuery/ChartImages/Pareto_130115113957901708151625.jpg?KxRx=0x0405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3608908"/>
            <a:ext cx="6120358" cy="3060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图表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8915815"/>
              </p:ext>
            </p:extLst>
          </p:nvPr>
        </p:nvGraphicFramePr>
        <p:xfrm>
          <a:off x="3779912" y="241300"/>
          <a:ext cx="5056113" cy="44838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sp>
        <p:nvSpPr>
          <p:cNvPr id="2070" name="TextBox 35"/>
          <p:cNvSpPr txBox="1">
            <a:spLocks noChangeArrowheads="1"/>
          </p:cNvSpPr>
          <p:nvPr/>
        </p:nvSpPr>
        <p:spPr bwMode="auto">
          <a:xfrm>
            <a:off x="250825" y="852488"/>
            <a:ext cx="79787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Calibri" panose="020F0502020204030204" pitchFamily="34" charset="0"/>
              </a:rPr>
              <a:t>DRR/DPVe1</a:t>
            </a:r>
            <a:r>
              <a:rPr lang="zh-CN" altLang="en-US" sz="2000" dirty="0">
                <a:latin typeface="Calibri" panose="020F0502020204030204" pitchFamily="34" charset="0"/>
              </a:rPr>
              <a:t>静态检验</a:t>
            </a:r>
            <a:r>
              <a:rPr lang="en-US" altLang="zh-CN" sz="2000" dirty="0">
                <a:latin typeface="Calibri" panose="020F0502020204030204" pitchFamily="34" charset="0"/>
              </a:rPr>
              <a:t>·</a:t>
            </a:r>
            <a:r>
              <a:rPr lang="zh-CN" altLang="en-US" sz="2000" dirty="0">
                <a:latin typeface="Calibri" panose="020F0502020204030204" pitchFamily="34" charset="0"/>
              </a:rPr>
              <a:t>数据解析</a:t>
            </a:r>
          </a:p>
        </p:txBody>
      </p:sp>
    </p:spTree>
    <p:extLst>
      <p:ext uri="{BB962C8B-B14F-4D97-AF65-F5344CB8AC3E}">
        <p14:creationId xmlns:p14="http://schemas.microsoft.com/office/powerpoint/2010/main" val="276483200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1026"/>
          <p:cNvSpPr>
            <a:spLocks noChangeArrowheads="1"/>
          </p:cNvSpPr>
          <p:nvPr/>
        </p:nvSpPr>
        <p:spPr bwMode="gray">
          <a:xfrm>
            <a:off x="946150" y="-969963"/>
            <a:ext cx="4064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3077" name="Control 17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1476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8" name="Control 18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9" name="Control 19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80" name="Control 20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3081" name="Picture 1024" hidden="1"/>
          <p:cNvPicPr preferRelativeResize="0">
            <a:picLocks noChangeArrowheads="1" noChangeShapeType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75" y="-274638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2" name="Picture 26" hidden="1"/>
          <p:cNvPicPr preferRelativeResize="0">
            <a:picLocks noChangeArrowheads="1" noChangeShapeType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3" name="Picture 140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4" name="Picture 141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5" name="Picture 142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6" name="Picture 143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7" name="Picture 31" hidden="1"/>
          <p:cNvPicPr preferRelativeResize="0">
            <a:picLocks noChangeArrowheads="1" noChangeShapeType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8" name="Picture 32" hidden="1"/>
          <p:cNvPicPr preferRelativeResize="0">
            <a:picLocks noChangeArrowheads="1" noChangeShapeType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9" name="Picture 34" hidden="1"/>
          <p:cNvPicPr preferRelativeResize="0">
            <a:picLocks noChangeArrowheads="1" noChangeShapeType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90" name="Picture 35" hidden="1"/>
          <p:cNvPicPr preferRelativeResize="0">
            <a:picLocks noChangeArrowheads="1" noChangeShapeType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91" name="Picture 148" hidden="1"/>
          <p:cNvPicPr preferRelativeResize="0">
            <a:picLocks noChangeArrowheads="1" noChangeShapeType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92" name="TextBox 40"/>
          <p:cNvSpPr txBox="1">
            <a:spLocks noChangeArrowheads="1"/>
          </p:cNvSpPr>
          <p:nvPr/>
        </p:nvSpPr>
        <p:spPr bwMode="auto">
          <a:xfrm>
            <a:off x="250825" y="852488"/>
            <a:ext cx="3600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CN" sz="2000">
                <a:latin typeface="Calibri" panose="020F0502020204030204" pitchFamily="34" charset="0"/>
              </a:rPr>
              <a:t>DRR/DPVe2</a:t>
            </a:r>
            <a:r>
              <a:rPr lang="zh-CN" altLang="en-US" sz="2000">
                <a:latin typeface="Calibri" panose="020F0502020204030204" pitchFamily="34" charset="0"/>
              </a:rPr>
              <a:t>动态性能</a:t>
            </a:r>
          </a:p>
        </p:txBody>
      </p:sp>
      <p:sp>
        <p:nvSpPr>
          <p:cNvPr id="3093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graphicFrame>
        <p:nvGraphicFramePr>
          <p:cNvPr id="43" name="表格 42"/>
          <p:cNvGraphicFramePr>
            <a:graphicFrameLocks noGrp="1"/>
          </p:cNvGraphicFramePr>
          <p:nvPr/>
        </p:nvGraphicFramePr>
        <p:xfrm>
          <a:off x="684213" y="1268413"/>
          <a:ext cx="7704138" cy="741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8046"/>
                <a:gridCol w="2568046"/>
                <a:gridCol w="2568046"/>
              </a:tblGrid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KPI</a:t>
                      </a:r>
                      <a:endParaRPr lang="zh-CN" altLang="en-US" sz="1800" dirty="0"/>
                    </a:p>
                  </a:txBody>
                  <a:tcPr marL="91431" marR="91431"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目标</a:t>
                      </a:r>
                      <a:endParaRPr lang="zh-CN" altLang="en-US" sz="1800" dirty="0"/>
                    </a:p>
                  </a:txBody>
                  <a:tcPr marL="91431" marR="91431"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达成</a:t>
                      </a:r>
                      <a:endParaRPr lang="zh-CN" altLang="en-US" sz="1800" dirty="0"/>
                    </a:p>
                  </a:txBody>
                  <a:tcPr marL="91431" marR="91431" marT="45700" marB="45700"/>
                </a:tc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DPVe2/DRR2</a:t>
                      </a:r>
                      <a:endParaRPr lang="zh-CN" altLang="en-US" dirty="0"/>
                    </a:p>
                  </a:txBody>
                  <a:tcPr marL="91431" marR="914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2.1/93%</a:t>
                      </a:r>
                      <a:endParaRPr lang="zh-CN" altLang="en-US" dirty="0"/>
                    </a:p>
                  </a:txBody>
                  <a:tcPr marL="91431" marR="914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9.79/90%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 marL="91431" marR="91431"/>
                </a:tc>
              </a:tr>
            </a:tbl>
          </a:graphicData>
        </a:graphic>
      </p:graphicFrame>
      <p:graphicFrame>
        <p:nvGraphicFramePr>
          <p:cNvPr id="2" name="图表 43"/>
          <p:cNvGraphicFramePr>
            <a:graphicFrameLocks/>
          </p:cNvGraphicFramePr>
          <p:nvPr/>
        </p:nvGraphicFramePr>
        <p:xfrm>
          <a:off x="717550" y="2089150"/>
          <a:ext cx="7691438" cy="2081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graphicFrame>
        <p:nvGraphicFramePr>
          <p:cNvPr id="3" name="图表 22"/>
          <p:cNvGraphicFramePr>
            <a:graphicFrameLocks/>
          </p:cNvGraphicFramePr>
          <p:nvPr/>
        </p:nvGraphicFramePr>
        <p:xfrm>
          <a:off x="717550" y="4327525"/>
          <a:ext cx="7691438" cy="2146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</p:spTree>
    <p:extLst>
      <p:ext uri="{BB962C8B-B14F-4D97-AF65-F5344CB8AC3E}">
        <p14:creationId xmlns:p14="http://schemas.microsoft.com/office/powerpoint/2010/main" val="319235457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灯片编号占位符 2"/>
          <p:cNvSpPr>
            <a:spLocks noGrp="1"/>
          </p:cNvSpPr>
          <p:nvPr>
            <p:ph type="sldNum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5B6E958-1E2B-4AD9-A976-728D102CD548}" type="slidenum">
              <a:rPr lang="zh-CN" altLang="en-US" sz="1400">
                <a:solidFill>
                  <a:schemeClr val="bg2"/>
                </a:solidFill>
                <a:latin typeface="Tahoma" panose="020B0604030504040204" pitchFamily="34" charset="0"/>
              </a:rPr>
              <a:pPr eaLnBrk="1" hangingPunct="1"/>
              <a:t>15</a:t>
            </a:fld>
            <a:endParaRPr lang="en-US" altLang="zh-CN" sz="1400">
              <a:solidFill>
                <a:schemeClr val="bg2"/>
              </a:solidFill>
              <a:latin typeface="Tahoma" panose="020B0604030504040204" pitchFamily="34" charset="0"/>
            </a:endParaRPr>
          </a:p>
        </p:txBody>
      </p:sp>
      <p:sp>
        <p:nvSpPr>
          <p:cNvPr id="4100" name="Line 9"/>
          <p:cNvSpPr>
            <a:spLocks noChangeShapeType="1"/>
          </p:cNvSpPr>
          <p:nvPr/>
        </p:nvSpPr>
        <p:spPr bwMode="auto">
          <a:xfrm>
            <a:off x="5676900" y="31686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4101" name="Line 10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4102" name="Line 11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4103" name="Line 12"/>
          <p:cNvSpPr>
            <a:spLocks noChangeShapeType="1"/>
          </p:cNvSpPr>
          <p:nvPr/>
        </p:nvSpPr>
        <p:spPr bwMode="auto">
          <a:xfrm>
            <a:off x="5676900" y="38925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4104" name="Rectangle 1026"/>
          <p:cNvSpPr>
            <a:spLocks noChangeArrowheads="1"/>
          </p:cNvSpPr>
          <p:nvPr/>
        </p:nvSpPr>
        <p:spPr bwMode="gray">
          <a:xfrm>
            <a:off x="946150" y="-969963"/>
            <a:ext cx="4064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4105" name="Control 17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1476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06" name="Control 18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07" name="Control 19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08" name="Control 20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4109" name="Picture 1024" hidden="1"/>
          <p:cNvPicPr preferRelativeResize="0">
            <a:picLocks noChangeArrowheads="1" noChangeShapeType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75" y="-274638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0" name="Picture 26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1" name="Picture 140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2" name="Picture 141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3" name="Picture 142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4" name="Picture 143" hidden="1"/>
          <p:cNvPicPr preferRelativeResize="0">
            <a:picLocks noChangeArrowheads="1" noChangeShapeType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5" name="Picture 31" hidden="1"/>
          <p:cNvPicPr preferRelativeResize="0">
            <a:picLocks noChangeArrowheads="1" noChangeShapeType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6" name="Picture 32" hidden="1"/>
          <p:cNvPicPr preferRelativeResize="0">
            <a:picLocks noChangeArrowheads="1" noChangeShapeType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7" name="Picture 34" hidden="1"/>
          <p:cNvPicPr preferRelativeResize="0">
            <a:picLocks noChangeArrowheads="1" noChangeShapeType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8" name="Picture 35" hidden="1"/>
          <p:cNvPicPr preferRelativeResize="0">
            <a:picLocks noChangeArrowheads="1" noChangeShapeType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19" name="Picture 148" hidden="1"/>
          <p:cNvPicPr preferRelativeResize="0">
            <a:picLocks noChangeArrowheads="1" noChangeShapeType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20" name="TextBox 35"/>
          <p:cNvSpPr txBox="1">
            <a:spLocks noChangeArrowheads="1"/>
          </p:cNvSpPr>
          <p:nvPr/>
        </p:nvSpPr>
        <p:spPr bwMode="auto">
          <a:xfrm>
            <a:off x="250825" y="852488"/>
            <a:ext cx="79787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CN" sz="2000">
                <a:latin typeface="Calibri" panose="020F0502020204030204" pitchFamily="34" charset="0"/>
              </a:rPr>
              <a:t>DRR/DPVe2</a:t>
            </a:r>
            <a:r>
              <a:rPr lang="zh-CN" altLang="en-US" sz="2000">
                <a:latin typeface="Calibri" panose="020F0502020204030204" pitchFamily="34" charset="0"/>
              </a:rPr>
              <a:t>动态性能</a:t>
            </a:r>
            <a:r>
              <a:rPr lang="en-US" altLang="zh-CN" sz="2000">
                <a:latin typeface="Calibri" panose="020F0502020204030204" pitchFamily="34" charset="0"/>
              </a:rPr>
              <a:t>·</a:t>
            </a:r>
            <a:r>
              <a:rPr lang="zh-CN" altLang="en-US" sz="2000">
                <a:latin typeface="Calibri" panose="020F0502020204030204" pitchFamily="34" charset="0"/>
              </a:rPr>
              <a:t>数据解析</a:t>
            </a:r>
          </a:p>
        </p:txBody>
      </p:sp>
      <p:sp>
        <p:nvSpPr>
          <p:cNvPr id="4121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graphicFrame>
        <p:nvGraphicFramePr>
          <p:cNvPr id="26" name="表格 25"/>
          <p:cNvGraphicFramePr>
            <a:graphicFrameLocks noGrp="1"/>
          </p:cNvGraphicFramePr>
          <p:nvPr/>
        </p:nvGraphicFramePr>
        <p:xfrm>
          <a:off x="1524000" y="2395538"/>
          <a:ext cx="6096006" cy="2066934"/>
        </p:xfrm>
        <a:graphic>
          <a:graphicData uri="http://schemas.openxmlformats.org/drawingml/2006/table">
            <a:tbl>
              <a:tblPr/>
              <a:tblGrid>
                <a:gridCol w="435429"/>
                <a:gridCol w="435429"/>
                <a:gridCol w="435429"/>
                <a:gridCol w="435429"/>
                <a:gridCol w="435429"/>
                <a:gridCol w="435429"/>
                <a:gridCol w="435429"/>
                <a:gridCol w="435429"/>
                <a:gridCol w="435429"/>
                <a:gridCol w="435429"/>
                <a:gridCol w="435429"/>
                <a:gridCol w="435429"/>
                <a:gridCol w="435429"/>
                <a:gridCol w="435429"/>
              </a:tblGrid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786"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4098" name="Object 38"/>
          <p:cNvGraphicFramePr>
            <a:graphicFrameLocks noChangeAspect="1"/>
          </p:cNvGraphicFramePr>
          <p:nvPr/>
        </p:nvGraphicFramePr>
        <p:xfrm>
          <a:off x="1066800" y="1828800"/>
          <a:ext cx="7285038" cy="395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Worksheet" r:id="rId14" imgW="7143649" imgH="3876743" progId="Excel.Sheet.8">
                  <p:embed followColorScheme="full"/>
                </p:oleObj>
              </mc:Choice>
              <mc:Fallback>
                <p:oleObj name="Worksheet" r:id="rId14" imgW="7143649" imgH="3876743" progId="Excel.Sheet.8">
                  <p:embed followColorScheme="full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1828800"/>
                        <a:ext cx="7285038" cy="3952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77143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Box 10"/>
          <p:cNvSpPr txBox="1">
            <a:spLocks noChangeArrowheads="1"/>
          </p:cNvSpPr>
          <p:nvPr/>
        </p:nvSpPr>
        <p:spPr bwMode="auto">
          <a:xfrm>
            <a:off x="250825" y="852488"/>
            <a:ext cx="8208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CN" sz="2000">
                <a:latin typeface="Calibri" panose="020F0502020204030204" pitchFamily="34" charset="0"/>
              </a:rPr>
              <a:t>DRR/DPVe2</a:t>
            </a:r>
            <a:r>
              <a:rPr lang="zh-CN" altLang="en-US" sz="2000">
                <a:latin typeface="Calibri" panose="020F0502020204030204" pitchFamily="34" charset="0"/>
              </a:rPr>
              <a:t>动态性能</a:t>
            </a:r>
            <a:r>
              <a:rPr lang="en-US" altLang="zh-CN" sz="2000">
                <a:latin typeface="Calibri" panose="020F0502020204030204" pitchFamily="34" charset="0"/>
              </a:rPr>
              <a:t>·</a:t>
            </a:r>
            <a:r>
              <a:rPr lang="zh-CN" altLang="en-US" sz="2000">
                <a:latin typeface="Calibri" panose="020F0502020204030204" pitchFamily="34" charset="0"/>
              </a:rPr>
              <a:t>漏水项目</a:t>
            </a:r>
          </a:p>
        </p:txBody>
      </p:sp>
      <p:sp>
        <p:nvSpPr>
          <p:cNvPr id="5125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84213" y="1268413"/>
          <a:ext cx="7200900" cy="741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300"/>
                <a:gridCol w="2400300"/>
                <a:gridCol w="2400300"/>
              </a:tblGrid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KPI</a:t>
                      </a:r>
                      <a:endParaRPr lang="zh-CN" altLang="en-US" sz="1800" dirty="0"/>
                    </a:p>
                  </a:txBody>
                  <a:tcPr marL="91441" marR="91441"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目标</a:t>
                      </a:r>
                      <a:endParaRPr lang="zh-CN" altLang="en-US" sz="1800" dirty="0"/>
                    </a:p>
                  </a:txBody>
                  <a:tcPr marL="91441" marR="91441"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达成</a:t>
                      </a:r>
                      <a:endParaRPr lang="zh-CN" altLang="en-US" sz="1800" dirty="0"/>
                    </a:p>
                  </a:txBody>
                  <a:tcPr marL="91441" marR="91441" marT="45700" marB="45700"/>
                </a:tc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漏水</a:t>
                      </a:r>
                      <a:r>
                        <a:rPr lang="en-US" altLang="zh-CN" sz="1800" dirty="0" smtClean="0"/>
                        <a:t>DPU/</a:t>
                      </a:r>
                      <a:r>
                        <a:rPr lang="zh-CN" altLang="en-US" sz="1800" dirty="0" smtClean="0"/>
                        <a:t>漏水率</a:t>
                      </a:r>
                      <a:endParaRPr lang="zh-CN" altLang="en-US" sz="1800" dirty="0"/>
                    </a:p>
                  </a:txBody>
                  <a:tcPr marL="91441" marR="91441"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1/3%</a:t>
                      </a:r>
                      <a:endParaRPr lang="zh-CN" altLang="en-US" dirty="0"/>
                    </a:p>
                  </a:txBody>
                  <a:tcPr marL="91441" marR="914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4.12/4.1%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 marL="91441" marR="91441"/>
                </a:tc>
              </a:tr>
            </a:tbl>
          </a:graphicData>
        </a:graphic>
      </p:graphicFrame>
      <p:graphicFrame>
        <p:nvGraphicFramePr>
          <p:cNvPr id="2" name="图表 6"/>
          <p:cNvGraphicFramePr>
            <a:graphicFrameLocks/>
          </p:cNvGraphicFramePr>
          <p:nvPr/>
        </p:nvGraphicFramePr>
        <p:xfrm>
          <a:off x="735013" y="2184400"/>
          <a:ext cx="7186612" cy="2287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图表 8"/>
          <p:cNvGraphicFramePr>
            <a:graphicFrameLocks/>
          </p:cNvGraphicFramePr>
          <p:nvPr/>
        </p:nvGraphicFramePr>
        <p:xfrm>
          <a:off x="735013" y="4703763"/>
          <a:ext cx="7170737" cy="1917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4279699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TextBox 9"/>
          <p:cNvSpPr txBox="1">
            <a:spLocks noChangeArrowheads="1"/>
          </p:cNvSpPr>
          <p:nvPr/>
        </p:nvSpPr>
        <p:spPr bwMode="auto">
          <a:xfrm>
            <a:off x="250825" y="852488"/>
            <a:ext cx="8208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CN" sz="2000">
                <a:latin typeface="Calibri" panose="020F0502020204030204" pitchFamily="34" charset="0"/>
              </a:rPr>
              <a:t>DRR/DPVe2</a:t>
            </a:r>
            <a:r>
              <a:rPr lang="zh-CN" altLang="en-US" sz="2000">
                <a:latin typeface="Calibri" panose="020F0502020204030204" pitchFamily="34" charset="0"/>
              </a:rPr>
              <a:t>动态性能</a:t>
            </a:r>
            <a:r>
              <a:rPr lang="en-US" altLang="zh-CN" sz="2000">
                <a:latin typeface="Calibri" panose="020F0502020204030204" pitchFamily="34" charset="0"/>
              </a:rPr>
              <a:t>·</a:t>
            </a:r>
            <a:r>
              <a:rPr lang="zh-CN" altLang="en-US" sz="2000">
                <a:latin typeface="Calibri" panose="020F0502020204030204" pitchFamily="34" charset="0"/>
              </a:rPr>
              <a:t>漏水项目</a:t>
            </a:r>
          </a:p>
        </p:txBody>
      </p:sp>
      <p:sp>
        <p:nvSpPr>
          <p:cNvPr id="6152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graphicFrame>
        <p:nvGraphicFramePr>
          <p:cNvPr id="6146" name="图表 28"/>
          <p:cNvGraphicFramePr>
            <a:graphicFrameLocks/>
          </p:cNvGraphicFramePr>
          <p:nvPr/>
        </p:nvGraphicFramePr>
        <p:xfrm>
          <a:off x="463550" y="1377950"/>
          <a:ext cx="4643438" cy="278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5" name="Worksheet" r:id="rId3" imgW="4762398" imgH="2848111" progId="Excel.Sheet.8">
                  <p:embed/>
                </p:oleObj>
              </mc:Choice>
              <mc:Fallback>
                <p:oleObj name="Worksheet" r:id="rId3" imgW="4762398" imgH="2848111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3550" y="1377950"/>
                        <a:ext cx="4643438" cy="2781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7" name="图表 29"/>
          <p:cNvGraphicFramePr>
            <a:graphicFrameLocks/>
          </p:cNvGraphicFramePr>
          <p:nvPr/>
        </p:nvGraphicFramePr>
        <p:xfrm>
          <a:off x="5651500" y="1484313"/>
          <a:ext cx="2959100" cy="2598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6" name="Worksheet" r:id="rId5" imgW="4781601" imgH="4067039" progId="Excel.Sheet.8">
                  <p:embed/>
                </p:oleObj>
              </mc:Choice>
              <mc:Fallback>
                <p:oleObj name="Worksheet" r:id="rId5" imgW="4781601" imgH="4067039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51500" y="1484313"/>
                        <a:ext cx="2959100" cy="25987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8" name="图表 2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4473914"/>
              </p:ext>
            </p:extLst>
          </p:nvPr>
        </p:nvGraphicFramePr>
        <p:xfrm>
          <a:off x="6588125" y="4437063"/>
          <a:ext cx="2005013" cy="210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7" name="工作表" r:id="rId8" imgW="2095567" imgH="2209800" progId="Excel.Sheet.8">
                  <p:embed/>
                </p:oleObj>
              </mc:Choice>
              <mc:Fallback>
                <p:oleObj name="工作表" r:id="rId8" imgW="2095567" imgH="2209800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8125" y="4437063"/>
                        <a:ext cx="2005013" cy="2108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9" name="图表 26"/>
          <p:cNvGraphicFramePr>
            <a:graphicFrameLocks/>
          </p:cNvGraphicFramePr>
          <p:nvPr/>
        </p:nvGraphicFramePr>
        <p:xfrm>
          <a:off x="4067175" y="4437063"/>
          <a:ext cx="2160588" cy="201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8" name="图表" r:id="rId10" imgW="2257399" imgH="2114550" progId="Excel.Sheet.8">
                  <p:embed/>
                </p:oleObj>
              </mc:Choice>
              <mc:Fallback>
                <p:oleObj name="图表" r:id="rId10" imgW="2257399" imgH="2114550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7175" y="4437063"/>
                        <a:ext cx="2160588" cy="2016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50" name="图表 25"/>
          <p:cNvGraphicFramePr>
            <a:graphicFrameLocks/>
          </p:cNvGraphicFramePr>
          <p:nvPr/>
        </p:nvGraphicFramePr>
        <p:xfrm>
          <a:off x="468313" y="4437063"/>
          <a:ext cx="3417887" cy="2062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9" name="Worksheet" r:id="rId12" imgW="3524403" imgH="2162311" progId="Excel.Sheet.8">
                  <p:embed/>
                </p:oleObj>
              </mc:Choice>
              <mc:Fallback>
                <p:oleObj name="Worksheet" r:id="rId12" imgW="3524403" imgH="2162311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313" y="4437063"/>
                        <a:ext cx="3417887" cy="20621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923609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Control 17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1476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73" name="Control 18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74" name="Control 19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75" name="Control 20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7176" name="Picture 1024" hidden="1"/>
          <p:cNvPicPr preferRelativeResize="0">
            <a:picLocks noChangeArrowheads="1" noChangeShapeType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75" y="-274638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7" name="Picture 26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8" name="Picture 140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9" name="Picture 141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142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1" name="Picture 143" hidden="1"/>
          <p:cNvPicPr preferRelativeResize="0">
            <a:picLocks noChangeArrowheads="1" noChangeShapeType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2" name="Picture 31" hidden="1"/>
          <p:cNvPicPr preferRelativeResize="0">
            <a:picLocks noChangeArrowheads="1" noChangeShapeType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3" name="Picture 32" hidden="1"/>
          <p:cNvPicPr preferRelativeResize="0">
            <a:picLocks noChangeArrowheads="1" noChangeShapeType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4" name="Picture 34" hidden="1"/>
          <p:cNvPicPr preferRelativeResize="0">
            <a:picLocks noChangeArrowheads="1" noChangeShapeType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5" name="Picture 35" hidden="1"/>
          <p:cNvPicPr preferRelativeResize="0">
            <a:picLocks noChangeArrowheads="1" noChangeShapeType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6" name="Picture 148" hidden="1"/>
          <p:cNvPicPr preferRelativeResize="0">
            <a:picLocks noChangeArrowheads="1" noChangeShapeType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7" name="TextBox 39"/>
          <p:cNvSpPr txBox="1">
            <a:spLocks noChangeArrowheads="1"/>
          </p:cNvSpPr>
          <p:nvPr/>
        </p:nvSpPr>
        <p:spPr bwMode="auto">
          <a:xfrm>
            <a:off x="250825" y="852488"/>
            <a:ext cx="8208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CN" sz="2000">
                <a:latin typeface="Calibri" panose="020F0502020204030204" pitchFamily="34" charset="0"/>
              </a:rPr>
              <a:t>DRR/DPVe3</a:t>
            </a:r>
            <a:r>
              <a:rPr lang="zh-CN" altLang="en-US" sz="2000">
                <a:latin typeface="Calibri" panose="020F0502020204030204" pitchFamily="34" charset="0"/>
              </a:rPr>
              <a:t>漆面外观</a:t>
            </a:r>
            <a:r>
              <a:rPr lang="en-US" altLang="zh-CN" sz="2000">
                <a:latin typeface="Calibri" panose="020F0502020204030204" pitchFamily="34" charset="0"/>
              </a:rPr>
              <a:t>·</a:t>
            </a:r>
            <a:r>
              <a:rPr lang="zh-CN" altLang="en-US" sz="2000">
                <a:latin typeface="Calibri" panose="020F0502020204030204" pitchFamily="34" charset="0"/>
              </a:rPr>
              <a:t>趋势</a:t>
            </a:r>
          </a:p>
        </p:txBody>
      </p:sp>
      <p:sp>
        <p:nvSpPr>
          <p:cNvPr id="7188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graphicFrame>
        <p:nvGraphicFramePr>
          <p:cNvPr id="29" name="表格 28"/>
          <p:cNvGraphicFramePr>
            <a:graphicFrameLocks noGrp="1"/>
          </p:cNvGraphicFramePr>
          <p:nvPr/>
        </p:nvGraphicFramePr>
        <p:xfrm>
          <a:off x="1524000" y="1268413"/>
          <a:ext cx="6096000" cy="741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KPI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目标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达成</a:t>
                      </a:r>
                      <a:endParaRPr lang="zh-CN" altLang="en-US" sz="1800" dirty="0"/>
                    </a:p>
                  </a:txBody>
                  <a:tcPr marT="45700" marB="45700"/>
                </a:tc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DPVe3/DRR3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30/90%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11.18</a:t>
                      </a:r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/88.86%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图表 2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3394730"/>
              </p:ext>
            </p:extLst>
          </p:nvPr>
        </p:nvGraphicFramePr>
        <p:xfrm>
          <a:off x="374650" y="2184400"/>
          <a:ext cx="8107363" cy="24653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graphicFrame>
        <p:nvGraphicFramePr>
          <p:cNvPr id="7171" name="Object 3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6863808"/>
              </p:ext>
            </p:extLst>
          </p:nvPr>
        </p:nvGraphicFramePr>
        <p:xfrm>
          <a:off x="323850" y="4648200"/>
          <a:ext cx="8221663" cy="2039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3" name="工作表" r:id="rId15" imgW="8601024" imgH="2038485" progId="Excel.Sheet.8">
                  <p:embed/>
                </p:oleObj>
              </mc:Choice>
              <mc:Fallback>
                <p:oleObj name="工作表" r:id="rId15" imgW="8601024" imgH="2038485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850" y="4648200"/>
                        <a:ext cx="8221663" cy="20399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477050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灯片编号占位符 2"/>
          <p:cNvSpPr>
            <a:spLocks noGrp="1"/>
          </p:cNvSpPr>
          <p:nvPr>
            <p:ph type="sldNum" sz="quarter" idx="10"/>
          </p:nvPr>
        </p:nvSpPr>
        <p:spPr bwMode="auto">
          <a:xfrm>
            <a:off x="6588125" y="6381750"/>
            <a:ext cx="2133600" cy="365125"/>
          </a:xfrm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E6693F3-6126-4095-82BE-13F6FCC04F19}" type="slidenum">
              <a:rPr lang="zh-CN" altLang="en-US" sz="1400">
                <a:solidFill>
                  <a:schemeClr val="bg2"/>
                </a:solidFill>
                <a:latin typeface="Tahoma" panose="020B0604030504040204" pitchFamily="34" charset="0"/>
              </a:rPr>
              <a:pPr eaLnBrk="1" hangingPunct="1"/>
              <a:t>19</a:t>
            </a:fld>
            <a:endParaRPr lang="en-US" altLang="zh-CN" sz="1400">
              <a:solidFill>
                <a:schemeClr val="bg2"/>
              </a:solidFill>
              <a:latin typeface="Tahoma" panose="020B0604030504040204" pitchFamily="34" charset="0"/>
            </a:endParaRPr>
          </a:p>
        </p:txBody>
      </p:sp>
      <p:sp>
        <p:nvSpPr>
          <p:cNvPr id="8199" name="Line 9"/>
          <p:cNvSpPr>
            <a:spLocks noChangeShapeType="1"/>
          </p:cNvSpPr>
          <p:nvPr/>
        </p:nvSpPr>
        <p:spPr bwMode="auto">
          <a:xfrm>
            <a:off x="5676900" y="31686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8200" name="Line 10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8201" name="Line 11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8202" name="Line 12"/>
          <p:cNvSpPr>
            <a:spLocks noChangeShapeType="1"/>
          </p:cNvSpPr>
          <p:nvPr/>
        </p:nvSpPr>
        <p:spPr bwMode="auto">
          <a:xfrm>
            <a:off x="5676900" y="38925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8203" name="Control 17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1476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04" name="Control 18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05" name="Control 19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06" name="Control 20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8207" name="Picture 1024" hidden="1"/>
          <p:cNvPicPr preferRelativeResize="0">
            <a:picLocks noChangeArrowheads="1" noChangeShapeType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75" y="-274638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08" name="Picture 26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09" name="Picture 140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0" name="Picture 141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1" name="Picture 142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2" name="Picture 143" hidden="1"/>
          <p:cNvPicPr preferRelativeResize="0">
            <a:picLocks noChangeArrowheads="1" noChangeShapeType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3" name="Picture 31" hidden="1"/>
          <p:cNvPicPr preferRelativeResize="0">
            <a:picLocks noChangeArrowheads="1" noChangeShapeType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4" name="Picture 32" hidden="1"/>
          <p:cNvPicPr preferRelativeResize="0">
            <a:picLocks noChangeArrowheads="1" noChangeShapeType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5" name="Picture 34" hidden="1"/>
          <p:cNvPicPr preferRelativeResize="0">
            <a:picLocks noChangeArrowheads="1" noChangeShapeType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6" name="Picture 35" hidden="1"/>
          <p:cNvPicPr preferRelativeResize="0">
            <a:picLocks noChangeArrowheads="1" noChangeShapeType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17" name="Picture 148" hidden="1"/>
          <p:cNvPicPr preferRelativeResize="0">
            <a:picLocks noChangeArrowheads="1" noChangeShapeType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18" name="TextBox 35"/>
          <p:cNvSpPr txBox="1">
            <a:spLocks noChangeArrowheads="1"/>
          </p:cNvSpPr>
          <p:nvPr/>
        </p:nvSpPr>
        <p:spPr bwMode="auto">
          <a:xfrm>
            <a:off x="250825" y="852488"/>
            <a:ext cx="82089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en-US" altLang="zh-CN" sz="2000">
                <a:latin typeface="Calibri" panose="020F0502020204030204" pitchFamily="34" charset="0"/>
              </a:rPr>
              <a:t>DRR/DPVe3</a:t>
            </a:r>
            <a:r>
              <a:rPr lang="zh-CN" altLang="en-US" sz="2000">
                <a:latin typeface="Calibri" panose="020F0502020204030204" pitchFamily="34" charset="0"/>
              </a:rPr>
              <a:t>漆面外观</a:t>
            </a:r>
            <a:r>
              <a:rPr lang="en-US" altLang="zh-CN" sz="2000">
                <a:latin typeface="Calibri" panose="020F0502020204030204" pitchFamily="34" charset="0"/>
              </a:rPr>
              <a:t>·</a:t>
            </a:r>
            <a:r>
              <a:rPr lang="zh-CN" altLang="en-US" sz="2000">
                <a:latin typeface="Calibri" panose="020F0502020204030204" pitchFamily="34" charset="0"/>
              </a:rPr>
              <a:t>数据解析</a:t>
            </a:r>
          </a:p>
        </p:txBody>
      </p:sp>
      <p:sp>
        <p:nvSpPr>
          <p:cNvPr id="8219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sp>
        <p:nvSpPr>
          <p:cNvPr id="8220" name="Line 9"/>
          <p:cNvSpPr>
            <a:spLocks noChangeShapeType="1"/>
          </p:cNvSpPr>
          <p:nvPr/>
        </p:nvSpPr>
        <p:spPr bwMode="auto">
          <a:xfrm>
            <a:off x="5676900" y="31686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8221" name="Line 10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8222" name="Line 11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8223" name="Line 12"/>
          <p:cNvSpPr>
            <a:spLocks noChangeShapeType="1"/>
          </p:cNvSpPr>
          <p:nvPr/>
        </p:nvSpPr>
        <p:spPr bwMode="auto">
          <a:xfrm>
            <a:off x="5676900" y="38925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graphicFrame>
        <p:nvGraphicFramePr>
          <p:cNvPr id="8194" name="Object 39"/>
          <p:cNvGraphicFramePr>
            <a:graphicFrameLocks noChangeAspect="1"/>
          </p:cNvGraphicFramePr>
          <p:nvPr/>
        </p:nvGraphicFramePr>
        <p:xfrm>
          <a:off x="533400" y="1657350"/>
          <a:ext cx="3657600" cy="2268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8" name="Worksheet" r:id="rId14" imgW="6219808" imgH="3857557" progId="Excel.Sheet.8">
                  <p:embed followColorScheme="full"/>
                </p:oleObj>
              </mc:Choice>
              <mc:Fallback>
                <p:oleObj name="Worksheet" r:id="rId14" imgW="6219808" imgH="3857557" progId="Excel.Sheet.8">
                  <p:embed followColorScheme="full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1657350"/>
                        <a:ext cx="3657600" cy="22685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5" name="Object 40"/>
          <p:cNvGraphicFramePr>
            <a:graphicFrameLocks noChangeAspect="1"/>
          </p:cNvGraphicFramePr>
          <p:nvPr/>
        </p:nvGraphicFramePr>
        <p:xfrm>
          <a:off x="4397375" y="1657350"/>
          <a:ext cx="3630613" cy="2252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9" name="Worksheet" r:id="rId17" imgW="7429567" imgH="4067243" progId="Excel.Sheet.8">
                  <p:embed followColorScheme="full"/>
                </p:oleObj>
              </mc:Choice>
              <mc:Fallback>
                <p:oleObj name="Worksheet" r:id="rId17" imgW="7429567" imgH="4067243" progId="Excel.Sheet.8">
                  <p:embed followColorScheme="full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97375" y="1657350"/>
                        <a:ext cx="3630613" cy="22526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6" name="Object 41"/>
          <p:cNvGraphicFramePr>
            <a:graphicFrameLocks noChangeAspect="1"/>
          </p:cNvGraphicFramePr>
          <p:nvPr/>
        </p:nvGraphicFramePr>
        <p:xfrm>
          <a:off x="533400" y="4324350"/>
          <a:ext cx="3695700" cy="189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0" name="Worksheet" r:id="rId20" imgW="7229424" imgH="3714885" progId="Excel.Sheet.8">
                  <p:embed followColorScheme="full"/>
                </p:oleObj>
              </mc:Choice>
              <mc:Fallback>
                <p:oleObj name="Worksheet" r:id="rId20" imgW="7229424" imgH="3714885" progId="Excel.Sheet.8">
                  <p:embed followColorScheme="full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4324350"/>
                        <a:ext cx="3695700" cy="1892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7" name="Object 20"/>
          <p:cNvGraphicFramePr>
            <a:graphicFrameLocks noChangeAspect="1"/>
          </p:cNvGraphicFramePr>
          <p:nvPr/>
        </p:nvGraphicFramePr>
        <p:xfrm>
          <a:off x="4419600" y="4324350"/>
          <a:ext cx="3700463" cy="1900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1" name="Worksheet" r:id="rId23" imgW="7229424" imgH="3714885" progId="Excel.Sheet.8">
                  <p:embed followColorScheme="full"/>
                </p:oleObj>
              </mc:Choice>
              <mc:Fallback>
                <p:oleObj name="Worksheet" r:id="rId23" imgW="7229424" imgH="3714885" progId="Excel.Sheet.8">
                  <p:embed followColorScheme="full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9600" y="4324350"/>
                        <a:ext cx="3700463" cy="1900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973650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管理范围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15861" y="2132856"/>
            <a:ext cx="648072" cy="86409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T1</a:t>
            </a:r>
          </a:p>
          <a:p>
            <a:pPr algn="ctr"/>
            <a:r>
              <a:rPr lang="zh-CN" altLang="en-US" sz="1400" dirty="0"/>
              <a:t>内</a:t>
            </a:r>
            <a:r>
              <a:rPr lang="zh-CN" altLang="en-US" sz="1400" dirty="0" smtClean="0"/>
              <a:t>饰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6" name="矩形 5"/>
          <p:cNvSpPr/>
          <p:nvPr/>
        </p:nvSpPr>
        <p:spPr>
          <a:xfrm>
            <a:off x="6156176" y="2132856"/>
            <a:ext cx="2232248" cy="86409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dirty="0" smtClean="0"/>
              <a:t>VQ2</a:t>
            </a:r>
            <a:r>
              <a:rPr lang="zh-CN" altLang="en-US" dirty="0" smtClean="0"/>
              <a:t>动态性能检测</a:t>
            </a:r>
            <a:endParaRPr lang="en-US" altLang="zh-CN" dirty="0"/>
          </a:p>
          <a:p>
            <a:pPr algn="ctr"/>
            <a:r>
              <a:rPr lang="zh-CN" altLang="en-US" sz="1600" dirty="0" smtClean="0"/>
              <a:t>（检测线、淋雨、路试）</a:t>
            </a:r>
            <a:endParaRPr lang="zh-CN" altLang="en-US" sz="1600" dirty="0"/>
          </a:p>
        </p:txBody>
      </p:sp>
      <p:sp>
        <p:nvSpPr>
          <p:cNvPr id="7" name="矩形 6"/>
          <p:cNvSpPr/>
          <p:nvPr/>
        </p:nvSpPr>
        <p:spPr>
          <a:xfrm>
            <a:off x="6156176" y="3501008"/>
            <a:ext cx="2232248" cy="8640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VQ3</a:t>
            </a:r>
            <a:r>
              <a:rPr lang="zh-CN" altLang="en-US" dirty="0" smtClean="0"/>
              <a:t>整车漆面及外观</a:t>
            </a:r>
            <a:endParaRPr lang="en-US" altLang="zh-CN" dirty="0" smtClean="0"/>
          </a:p>
        </p:txBody>
      </p:sp>
      <p:sp>
        <p:nvSpPr>
          <p:cNvPr id="8" name="矩形 7"/>
          <p:cNvSpPr/>
          <p:nvPr/>
        </p:nvSpPr>
        <p:spPr>
          <a:xfrm>
            <a:off x="4807795" y="3005563"/>
            <a:ext cx="950735" cy="37896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下线异常</a:t>
            </a:r>
            <a:endParaRPr lang="zh-CN" altLang="en-US" sz="1400" dirty="0"/>
          </a:p>
        </p:txBody>
      </p:sp>
      <p:sp>
        <p:nvSpPr>
          <p:cNvPr id="9" name="圆角矩形 8"/>
          <p:cNvSpPr/>
          <p:nvPr/>
        </p:nvSpPr>
        <p:spPr>
          <a:xfrm>
            <a:off x="201597" y="1340768"/>
            <a:ext cx="8618875" cy="324036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400" b="1" dirty="0" smtClean="0">
                <a:solidFill>
                  <a:schemeClr val="tx1"/>
                </a:solidFill>
              </a:rPr>
              <a:t>生产班组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88722" y="2132856"/>
            <a:ext cx="648072" cy="86409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T2</a:t>
            </a:r>
          </a:p>
          <a:p>
            <a:pPr algn="ctr"/>
            <a:r>
              <a:rPr lang="zh-CN" altLang="en-US" sz="1400" dirty="0"/>
              <a:t>内</a:t>
            </a:r>
            <a:r>
              <a:rPr lang="zh-CN" altLang="en-US" sz="1400" dirty="0" smtClean="0"/>
              <a:t>饰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1" name="矩形 10"/>
          <p:cNvSpPr/>
          <p:nvPr/>
        </p:nvSpPr>
        <p:spPr>
          <a:xfrm>
            <a:off x="1763688" y="2132856"/>
            <a:ext cx="648072" cy="86409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T3</a:t>
            </a:r>
          </a:p>
          <a:p>
            <a:pPr algn="ctr"/>
            <a:r>
              <a:rPr lang="zh-CN" altLang="en-US" sz="1400" dirty="0"/>
              <a:t>内</a:t>
            </a:r>
            <a:r>
              <a:rPr lang="zh-CN" altLang="en-US" sz="1400" dirty="0" smtClean="0"/>
              <a:t>饰</a:t>
            </a:r>
            <a:r>
              <a:rPr lang="en-US" altLang="zh-CN" sz="1400" dirty="0" smtClean="0"/>
              <a:t>3</a:t>
            </a:r>
            <a:endParaRPr lang="zh-CN" altLang="en-US" sz="1400" dirty="0"/>
          </a:p>
        </p:txBody>
      </p:sp>
      <p:sp>
        <p:nvSpPr>
          <p:cNvPr id="12" name="矩形 11"/>
          <p:cNvSpPr/>
          <p:nvPr/>
        </p:nvSpPr>
        <p:spPr>
          <a:xfrm>
            <a:off x="2463788" y="2132856"/>
            <a:ext cx="648072" cy="86409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C1</a:t>
            </a:r>
          </a:p>
          <a:p>
            <a:pPr algn="ctr"/>
            <a:r>
              <a:rPr lang="zh-CN" altLang="en-US" sz="1400" dirty="0" smtClean="0"/>
              <a:t>底盘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3" name="矩形 12"/>
          <p:cNvSpPr/>
          <p:nvPr/>
        </p:nvSpPr>
        <p:spPr>
          <a:xfrm>
            <a:off x="3127939" y="2132856"/>
            <a:ext cx="648072" cy="86409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C2</a:t>
            </a:r>
          </a:p>
          <a:p>
            <a:pPr algn="ctr"/>
            <a:r>
              <a:rPr lang="zh-CN" altLang="en-US" sz="1400" dirty="0" smtClean="0"/>
              <a:t>底盘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4" name="矩形 13"/>
          <p:cNvSpPr/>
          <p:nvPr/>
        </p:nvSpPr>
        <p:spPr>
          <a:xfrm>
            <a:off x="3820689" y="2132856"/>
            <a:ext cx="648072" cy="86409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F1</a:t>
            </a:r>
          </a:p>
          <a:p>
            <a:pPr algn="ctr"/>
            <a:r>
              <a:rPr lang="zh-CN" altLang="en-US" sz="1400" dirty="0" smtClean="0"/>
              <a:t>最终装配</a:t>
            </a:r>
            <a:r>
              <a:rPr lang="en-US" altLang="zh-CN" sz="1400" dirty="0" smtClean="0"/>
              <a:t>1</a:t>
            </a:r>
            <a:endParaRPr lang="zh-CN" altLang="en-US" sz="1400" dirty="0"/>
          </a:p>
        </p:txBody>
      </p:sp>
      <p:sp>
        <p:nvSpPr>
          <p:cNvPr id="15" name="矩形 14"/>
          <p:cNvSpPr/>
          <p:nvPr/>
        </p:nvSpPr>
        <p:spPr>
          <a:xfrm>
            <a:off x="4483759" y="2132856"/>
            <a:ext cx="648072" cy="86409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F2</a:t>
            </a:r>
          </a:p>
          <a:p>
            <a:pPr algn="ctr"/>
            <a:r>
              <a:rPr lang="zh-CN" altLang="en-US" sz="1400" dirty="0" smtClean="0"/>
              <a:t>最终装配</a:t>
            </a:r>
            <a:r>
              <a:rPr lang="en-US" altLang="zh-CN" sz="1400" dirty="0" smtClean="0"/>
              <a:t>2</a:t>
            </a:r>
            <a:endParaRPr lang="zh-CN" altLang="en-US" sz="1400" dirty="0"/>
          </a:p>
        </p:txBody>
      </p:sp>
      <p:sp>
        <p:nvSpPr>
          <p:cNvPr id="16" name="矩形 15"/>
          <p:cNvSpPr/>
          <p:nvPr/>
        </p:nvSpPr>
        <p:spPr>
          <a:xfrm>
            <a:off x="5167903" y="2132856"/>
            <a:ext cx="590627" cy="86409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VQ1</a:t>
            </a:r>
          </a:p>
          <a:p>
            <a:pPr algn="ctr"/>
            <a:r>
              <a:rPr lang="zh-CN" altLang="en-US" sz="1400" dirty="0" smtClean="0"/>
              <a:t>静态检验</a:t>
            </a:r>
            <a:endParaRPr lang="zh-CN" altLang="en-US" sz="1400" dirty="0"/>
          </a:p>
        </p:txBody>
      </p:sp>
      <p:cxnSp>
        <p:nvCxnSpPr>
          <p:cNvPr id="18" name="直接箭头连接符 17"/>
          <p:cNvCxnSpPr>
            <a:stCxn id="16" idx="3"/>
            <a:endCxn id="6" idx="1"/>
          </p:cNvCxnSpPr>
          <p:nvPr/>
        </p:nvCxnSpPr>
        <p:spPr>
          <a:xfrm>
            <a:off x="5758530" y="2564904"/>
            <a:ext cx="397646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>
            <a:stCxn id="6" idx="3"/>
            <a:endCxn id="7" idx="3"/>
          </p:cNvCxnSpPr>
          <p:nvPr/>
        </p:nvCxnSpPr>
        <p:spPr>
          <a:xfrm>
            <a:off x="8388424" y="2564904"/>
            <a:ext cx="12700" cy="1368152"/>
          </a:xfrm>
          <a:prstGeom prst="bentConnector3">
            <a:avLst>
              <a:gd name="adj1" fmla="val 1800000"/>
            </a:avLst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6948264" y="3016914"/>
            <a:ext cx="1440161" cy="37896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检测线异常处理</a:t>
            </a:r>
            <a:endParaRPr lang="zh-CN" altLang="en-US" sz="1400" dirty="0"/>
          </a:p>
        </p:txBody>
      </p:sp>
      <p:sp>
        <p:nvSpPr>
          <p:cNvPr id="27" name="矩形 26"/>
          <p:cNvSpPr/>
          <p:nvPr/>
        </p:nvSpPr>
        <p:spPr>
          <a:xfrm>
            <a:off x="2555776" y="3501008"/>
            <a:ext cx="2232248" cy="8640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WH</a:t>
            </a:r>
            <a:r>
              <a:rPr lang="zh-CN" altLang="en-US" dirty="0" smtClean="0"/>
              <a:t>整车储运</a:t>
            </a:r>
            <a:endParaRPr lang="en-US" altLang="zh-CN" dirty="0" smtClean="0"/>
          </a:p>
        </p:txBody>
      </p:sp>
      <p:cxnSp>
        <p:nvCxnSpPr>
          <p:cNvPr id="28" name="直接箭头连接符 27"/>
          <p:cNvCxnSpPr>
            <a:stCxn id="7" idx="1"/>
            <a:endCxn id="27" idx="3"/>
          </p:cNvCxnSpPr>
          <p:nvPr/>
        </p:nvCxnSpPr>
        <p:spPr>
          <a:xfrm flipH="1">
            <a:off x="4788024" y="3933056"/>
            <a:ext cx="1368152" cy="0"/>
          </a:xfrm>
          <a:prstGeom prst="straightConnector1">
            <a:avLst/>
          </a:prstGeom>
          <a:ln w="38100">
            <a:solidFill>
              <a:schemeClr val="accent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圆角矩形 30"/>
          <p:cNvSpPr/>
          <p:nvPr/>
        </p:nvSpPr>
        <p:spPr>
          <a:xfrm>
            <a:off x="201596" y="5085184"/>
            <a:ext cx="8618875" cy="1332329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400" b="1" dirty="0">
                <a:solidFill>
                  <a:schemeClr val="tx1"/>
                </a:solidFill>
              </a:rPr>
              <a:t>支持</a:t>
            </a:r>
            <a:r>
              <a:rPr lang="zh-CN" altLang="en-US" sz="2400" b="1" dirty="0" smtClean="0">
                <a:solidFill>
                  <a:schemeClr val="tx1"/>
                </a:solidFill>
              </a:rPr>
              <a:t>班组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pic>
        <p:nvPicPr>
          <p:cNvPr id="1026" name="Picture 2" descr="F:\Users\libei\Pictures\素材\图片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5301493"/>
            <a:ext cx="1259071" cy="89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矩形 32"/>
          <p:cNvSpPr/>
          <p:nvPr/>
        </p:nvSpPr>
        <p:spPr>
          <a:xfrm>
            <a:off x="3401336" y="5301493"/>
            <a:ext cx="648072" cy="86409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</a:t>
            </a:r>
            <a:r>
              <a:rPr lang="en-US" altLang="zh-CN" dirty="0" smtClean="0"/>
              <a:t>R</a:t>
            </a:r>
          </a:p>
          <a:p>
            <a:pPr algn="ctr"/>
            <a:r>
              <a:rPr lang="zh-CN" altLang="en-US" sz="1400" dirty="0" smtClean="0"/>
              <a:t>员工培训</a:t>
            </a:r>
            <a:endParaRPr lang="zh-CN" altLang="en-US" sz="1400" dirty="0"/>
          </a:p>
        </p:txBody>
      </p:sp>
      <p:sp>
        <p:nvSpPr>
          <p:cNvPr id="32" name="虚尾箭头 31"/>
          <p:cNvSpPr/>
          <p:nvPr/>
        </p:nvSpPr>
        <p:spPr>
          <a:xfrm rot="16200000">
            <a:off x="4239847" y="4568503"/>
            <a:ext cx="487823" cy="545539"/>
          </a:xfrm>
          <a:prstGeom prst="stripedRightArrow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413756" y="3501008"/>
            <a:ext cx="648072" cy="86409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PBS</a:t>
            </a:r>
            <a:endParaRPr lang="en-US" altLang="zh-CN" dirty="0"/>
          </a:p>
          <a:p>
            <a:pPr algn="ctr"/>
            <a:r>
              <a:rPr lang="zh-CN" altLang="en-US" sz="1400" dirty="0" smtClean="0"/>
              <a:t>彩车身库</a:t>
            </a:r>
            <a:endParaRPr lang="zh-CN" altLang="en-US" sz="1400" dirty="0"/>
          </a:p>
        </p:txBody>
      </p:sp>
      <p:cxnSp>
        <p:nvCxnSpPr>
          <p:cNvPr id="30" name="直接箭头连接符 29"/>
          <p:cNvCxnSpPr>
            <a:stCxn id="29" idx="0"/>
            <a:endCxn id="5" idx="2"/>
          </p:cNvCxnSpPr>
          <p:nvPr/>
        </p:nvCxnSpPr>
        <p:spPr>
          <a:xfrm flipV="1">
            <a:off x="737792" y="2996952"/>
            <a:ext cx="2105" cy="504056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5598783" y="5306587"/>
            <a:ext cx="648072" cy="86409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PM</a:t>
            </a:r>
            <a:endParaRPr lang="en-US" altLang="zh-CN" dirty="0" smtClean="0"/>
          </a:p>
          <a:p>
            <a:pPr algn="ctr"/>
            <a:r>
              <a:rPr lang="zh-CN" altLang="en-US" sz="1400" dirty="0" smtClean="0"/>
              <a:t>设备保全</a:t>
            </a:r>
            <a:endParaRPr lang="zh-CN" altLang="en-US" sz="1400" dirty="0"/>
          </a:p>
        </p:txBody>
      </p:sp>
      <p:pic>
        <p:nvPicPr>
          <p:cNvPr id="34" name="Picture 2" descr="F:\Users\libei\Pictures\素材\图片2 (2)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425998"/>
            <a:ext cx="914400" cy="684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" descr="F:\Users\libei\Pictures\素材\2 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01" t="10941" r="1692" b="72785"/>
          <a:stretch/>
        </p:blipFill>
        <p:spPr bwMode="auto">
          <a:xfrm>
            <a:off x="1234480" y="3506183"/>
            <a:ext cx="457200" cy="345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矩形 35"/>
          <p:cNvSpPr/>
          <p:nvPr/>
        </p:nvSpPr>
        <p:spPr>
          <a:xfrm>
            <a:off x="1691680" y="3501008"/>
            <a:ext cx="648072" cy="86409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0000"/>
                </a:solidFill>
              </a:rPr>
              <a:t>RE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algn="ctr"/>
            <a:r>
              <a:rPr lang="zh-CN" altLang="en-US" sz="1400" dirty="0" smtClean="0">
                <a:solidFill>
                  <a:srgbClr val="FF0000"/>
                </a:solidFill>
              </a:rPr>
              <a:t>异常返修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7812360" y="5288553"/>
            <a:ext cx="648072" cy="86409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/>
              <a:t>现场管理</a:t>
            </a:r>
            <a:endParaRPr lang="en-US" altLang="zh-CN" sz="1400" dirty="0" smtClean="0"/>
          </a:p>
        </p:txBody>
      </p:sp>
      <p:pic>
        <p:nvPicPr>
          <p:cNvPr id="39" name="内容占位符 11" descr="1354957487210.jpg"/>
          <p:cNvPicPr>
            <a:picLocks noGrp="1" noChangeAspect="1"/>
          </p:cNvPicPr>
          <p:nvPr>
            <p:ph sz="quarter" idx="1"/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02656" y="5306670"/>
            <a:ext cx="1080000" cy="810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125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灯片编号占位符 2"/>
          <p:cNvSpPr>
            <a:spLocks noGrp="1"/>
          </p:cNvSpPr>
          <p:nvPr>
            <p:ph type="sldNum" sz="quarter" idx="10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55565F7-0E64-48AF-B2CB-1D5F290A0FB0}" type="slidenum">
              <a:rPr lang="zh-CN" altLang="en-US" sz="1400">
                <a:solidFill>
                  <a:schemeClr val="bg2"/>
                </a:solidFill>
                <a:latin typeface="Tahoma" panose="020B0604030504040204" pitchFamily="34" charset="0"/>
              </a:rPr>
              <a:pPr eaLnBrk="1" hangingPunct="1"/>
              <a:t>20</a:t>
            </a:fld>
            <a:endParaRPr lang="en-US" altLang="zh-CN" sz="1400">
              <a:solidFill>
                <a:schemeClr val="bg2"/>
              </a:solidFill>
              <a:latin typeface="Tahoma" panose="020B0604030504040204" pitchFamily="34" charset="0"/>
            </a:endParaRPr>
          </a:p>
        </p:txBody>
      </p:sp>
      <p:sp>
        <p:nvSpPr>
          <p:cNvPr id="9221" name="Line 9"/>
          <p:cNvSpPr>
            <a:spLocks noChangeShapeType="1"/>
          </p:cNvSpPr>
          <p:nvPr/>
        </p:nvSpPr>
        <p:spPr bwMode="auto">
          <a:xfrm>
            <a:off x="5676900" y="31686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9222" name="Line 10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9223" name="Line 11"/>
          <p:cNvSpPr>
            <a:spLocks noChangeShapeType="1"/>
          </p:cNvSpPr>
          <p:nvPr/>
        </p:nvSpPr>
        <p:spPr bwMode="auto">
          <a:xfrm>
            <a:off x="5676900" y="353060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9224" name="Line 12"/>
          <p:cNvSpPr>
            <a:spLocks noChangeShapeType="1"/>
          </p:cNvSpPr>
          <p:nvPr/>
        </p:nvSpPr>
        <p:spPr bwMode="auto">
          <a:xfrm>
            <a:off x="5676900" y="3892550"/>
            <a:ext cx="0" cy="0"/>
          </a:xfrm>
          <a:prstGeom prst="line">
            <a:avLst/>
          </a:prstGeom>
          <a:noFill/>
          <a:ln w="127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9225" name="Control 17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1476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6" name="Control 18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7" name="Control 19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8" name="Control 20" hidden="1"/>
          <p:cNvSpPr>
            <a:spLocks noRot="1" noChangeArrowheads="1" noChangeShapeType="1" noTextEdit="1"/>
          </p:cNvSpPr>
          <p:nvPr/>
        </p:nvSpPr>
        <p:spPr bwMode="auto">
          <a:xfrm>
            <a:off x="2847975" y="1828800"/>
            <a:ext cx="2238375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9229" name="Picture 1024" hidden="1"/>
          <p:cNvPicPr preferRelativeResize="0">
            <a:picLocks noChangeArrowheads="1" noChangeShapeType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575" y="-274638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0" name="Picture 26" hidden="1"/>
          <p:cNvPicPr preferRelativeResize="0">
            <a:picLocks noChangeArrowheads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1" name="Picture 140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2" name="Picture 141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3" name="Picture 142" hidden="1"/>
          <p:cNvPicPr preferRelativeResize="0">
            <a:picLocks noChangeArrowheads="1" noChangeShapeType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4" name="Picture 143" hidden="1"/>
          <p:cNvPicPr preferRelativeResize="0">
            <a:picLocks noChangeArrowheads="1" noChangeShapeType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5" name="Picture 31" hidden="1"/>
          <p:cNvPicPr preferRelativeResize="0">
            <a:picLocks noChangeArrowheads="1" noChangeShapeType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6" name="Picture 32" hidden="1"/>
          <p:cNvPicPr preferRelativeResize="0">
            <a:picLocks noChangeArrowheads="1" noChangeShapeType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7" name="Picture 34" hidden="1"/>
          <p:cNvPicPr preferRelativeResize="0">
            <a:picLocks noChangeArrowheads="1" noChangeShapeType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8" name="Picture 35" hidden="1"/>
          <p:cNvPicPr preferRelativeResize="0">
            <a:picLocks noChangeArrowheads="1" noChangeShapeType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8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9" name="Picture 148" hidden="1"/>
          <p:cNvPicPr preferRelativeResize="0">
            <a:picLocks noChangeArrowheads="1" noChangeShapeType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608013"/>
            <a:ext cx="914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40" name="TextBox 35"/>
          <p:cNvSpPr txBox="1">
            <a:spLocks noChangeArrowheads="1"/>
          </p:cNvSpPr>
          <p:nvPr/>
        </p:nvSpPr>
        <p:spPr bwMode="auto">
          <a:xfrm>
            <a:off x="250825" y="852488"/>
            <a:ext cx="3600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Char char="Ø"/>
            </a:pPr>
            <a:r>
              <a:rPr lang="zh-CN" altLang="en-US" sz="2000">
                <a:latin typeface="Calibri" panose="020F0502020204030204" pitchFamily="34" charset="0"/>
              </a:rPr>
              <a:t>整车产品审核</a:t>
            </a:r>
          </a:p>
        </p:txBody>
      </p:sp>
      <p:sp>
        <p:nvSpPr>
          <p:cNvPr id="9241" name="标题 1"/>
          <p:cNvSpPr txBox="1">
            <a:spLocks/>
          </p:cNvSpPr>
          <p:nvPr/>
        </p:nvSpPr>
        <p:spPr bwMode="auto">
          <a:xfrm>
            <a:off x="0" y="0"/>
            <a:ext cx="82296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3200">
                <a:latin typeface="Calibri" panose="020F0502020204030204" pitchFamily="34" charset="0"/>
              </a:rPr>
              <a:t>三、质量管理</a:t>
            </a:r>
          </a:p>
        </p:txBody>
      </p:sp>
      <p:graphicFrame>
        <p:nvGraphicFramePr>
          <p:cNvPr id="25" name="表格 24"/>
          <p:cNvGraphicFramePr>
            <a:graphicFrameLocks noGrp="1"/>
          </p:cNvGraphicFramePr>
          <p:nvPr/>
        </p:nvGraphicFramePr>
        <p:xfrm>
          <a:off x="1524000" y="1268413"/>
          <a:ext cx="6096000" cy="741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KPI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目标值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达成值</a:t>
                      </a:r>
                      <a:endParaRPr lang="zh-CN" altLang="en-US" sz="1800" dirty="0"/>
                    </a:p>
                  </a:txBody>
                  <a:tcPr marT="45700" marB="45700"/>
                </a:tc>
              </a:tr>
              <a:tr h="37068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QKZ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40</a:t>
                      </a:r>
                      <a:endParaRPr lang="zh-CN" alt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solidFill>
                            <a:srgbClr val="FF0000"/>
                          </a:solidFill>
                        </a:rPr>
                        <a:t>46.2</a:t>
                      </a:r>
                      <a:endParaRPr lang="zh-CN" altLang="en-US" sz="1800" dirty="0">
                        <a:solidFill>
                          <a:srgbClr val="FF0000"/>
                        </a:solidFill>
                      </a:endParaRPr>
                    </a:p>
                  </a:txBody>
                  <a:tcPr marT="45700" marB="45700"/>
                </a:tc>
              </a:tr>
            </a:tbl>
          </a:graphicData>
        </a:graphic>
      </p:graphicFrame>
      <p:graphicFrame>
        <p:nvGraphicFramePr>
          <p:cNvPr id="9218" name="图表 22"/>
          <p:cNvGraphicFramePr>
            <a:graphicFrameLocks/>
          </p:cNvGraphicFramePr>
          <p:nvPr/>
        </p:nvGraphicFramePr>
        <p:xfrm>
          <a:off x="1258888" y="4508500"/>
          <a:ext cx="6913562" cy="210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2" name="Worksheet" r:id="rId13" imgW="6648399" imgH="2105161" progId="Excel.Sheet.8">
                  <p:embed/>
                </p:oleObj>
              </mc:Choice>
              <mc:Fallback>
                <p:oleObj name="Worksheet" r:id="rId13" imgW="6648399" imgH="2105161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4508500"/>
                        <a:ext cx="6913562" cy="21082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19" name="图表 24"/>
          <p:cNvGraphicFramePr>
            <a:graphicFrameLocks/>
          </p:cNvGraphicFramePr>
          <p:nvPr/>
        </p:nvGraphicFramePr>
        <p:xfrm>
          <a:off x="1258888" y="2133600"/>
          <a:ext cx="6921500" cy="228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3" name="Worksheet" r:id="rId15" imgW="6924598" imgH="2286000" progId="Excel.Sheet.8">
                  <p:embed/>
                </p:oleObj>
              </mc:Choice>
              <mc:Fallback>
                <p:oleObj name="Worksheet" r:id="rId15" imgW="6924598" imgH="2286000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2133600"/>
                        <a:ext cx="6921500" cy="22891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936469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9603227"/>
              </p:ext>
            </p:extLst>
          </p:nvPr>
        </p:nvGraphicFramePr>
        <p:xfrm>
          <a:off x="1524000" y="1484784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KPI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目标值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达成值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单车自损成本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￥</a:t>
                      </a:r>
                      <a:r>
                        <a:rPr lang="en-US" altLang="zh-CN" dirty="0" smtClean="0"/>
                        <a:t>5.00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FF0000"/>
                          </a:solidFill>
                        </a:rPr>
                        <a:t>￥</a:t>
                      </a:r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3.45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图表 13"/>
          <p:cNvGraphicFramePr/>
          <p:nvPr>
            <p:extLst>
              <p:ext uri="{D42A27DB-BD31-4B8C-83A1-F6EECF244321}">
                <p14:modId xmlns:p14="http://schemas.microsoft.com/office/powerpoint/2010/main" val="832438016"/>
              </p:ext>
            </p:extLst>
          </p:nvPr>
        </p:nvGraphicFramePr>
        <p:xfrm>
          <a:off x="611560" y="2508672"/>
          <a:ext cx="8064896" cy="3775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51520" y="853168"/>
            <a:ext cx="7978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单车自损成本</a:t>
            </a:r>
            <a:r>
              <a:rPr lang="en-US" altLang="zh-CN" sz="2000" dirty="0" smtClean="0"/>
              <a:t>·</a:t>
            </a:r>
            <a:r>
              <a:rPr lang="zh-CN" altLang="en-US" sz="2000" dirty="0"/>
              <a:t>趋势</a:t>
            </a:r>
          </a:p>
        </p:txBody>
      </p:sp>
      <p:sp>
        <p:nvSpPr>
          <p:cNvPr id="8" name="标题 1"/>
          <p:cNvSpPr txBox="1">
            <a:spLocks/>
          </p:cNvSpPr>
          <p:nvPr/>
        </p:nvSpPr>
        <p:spPr>
          <a:xfrm>
            <a:off x="0" y="0"/>
            <a:ext cx="8229600" cy="836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 smtClean="0"/>
              <a:t>四、成本管理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618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520" y="853168"/>
            <a:ext cx="7978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单车自损成本</a:t>
            </a:r>
            <a:r>
              <a:rPr lang="en-US" altLang="zh-CN" sz="2000" dirty="0" smtClean="0"/>
              <a:t>·</a:t>
            </a:r>
            <a:r>
              <a:rPr lang="zh-CN" altLang="en-US" sz="2000" dirty="0"/>
              <a:t>数据</a:t>
            </a:r>
            <a:r>
              <a:rPr lang="zh-CN" altLang="en-US" sz="2000" dirty="0" smtClean="0"/>
              <a:t>解析</a:t>
            </a:r>
            <a:endParaRPr lang="zh-CN" altLang="en-US" sz="2000" dirty="0"/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0" y="0"/>
            <a:ext cx="8229600" cy="836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四</a:t>
            </a:r>
            <a:r>
              <a:rPr lang="zh-CN" altLang="en-US" dirty="0" smtClean="0"/>
              <a:t>、成本管理</a:t>
            </a:r>
            <a:endParaRPr lang="zh-CN" altLang="en-US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53922"/>
              </p:ext>
            </p:extLst>
          </p:nvPr>
        </p:nvGraphicFramePr>
        <p:xfrm>
          <a:off x="467545" y="1556792"/>
          <a:ext cx="3672407" cy="4608512"/>
        </p:xfrm>
        <a:graphic>
          <a:graphicData uri="http://schemas.openxmlformats.org/drawingml/2006/table">
            <a:tbl>
              <a:tblPr>
                <a:tableStyleId>{5FD0F851-EC5A-4D38-B0AD-8093EC10F338}</a:tableStyleId>
              </a:tblPr>
              <a:tblGrid>
                <a:gridCol w="1008111"/>
                <a:gridCol w="1368152"/>
                <a:gridCol w="1296144"/>
              </a:tblGrid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 smtClean="0">
                          <a:effectLst/>
                        </a:rPr>
                        <a:t>班组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>
                          <a:effectLst/>
                        </a:rPr>
                        <a:t>报废总金额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>
                          <a:effectLst/>
                        </a:rPr>
                        <a:t>单车报废成本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PBS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¥147.30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¥0.02 </a:t>
                      </a:r>
                    </a:p>
                  </a:txBody>
                  <a:tcPr marL="0" marR="0" marT="0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¥1,585.42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¥0.21 </a:t>
                      </a:r>
                    </a:p>
                  </a:txBody>
                  <a:tcPr marL="0" marR="0" marT="0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¥1,061.31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¥0.14 </a:t>
                      </a:r>
                    </a:p>
                  </a:txBody>
                  <a:tcPr marL="0" marR="0" marT="0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¥2,519.39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¥0.33 </a:t>
                      </a:r>
                    </a:p>
                  </a:txBody>
                  <a:tcPr marL="0" marR="0" marT="0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¥207.37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¥0.03 </a:t>
                      </a:r>
                    </a:p>
                  </a:txBody>
                  <a:tcPr marL="0" marR="0" marT="0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¥526.58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¥0.07 </a:t>
                      </a:r>
                    </a:p>
                  </a:txBody>
                  <a:tcPr marL="0" marR="0" marT="0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C3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¥152.48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¥0.02 </a:t>
                      </a:r>
                    </a:p>
                  </a:txBody>
                  <a:tcPr marL="0" marR="0" marT="0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F1</a:t>
                      </a: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¥1,130.21 </a:t>
                      </a: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¥0.15 </a:t>
                      </a:r>
                    </a:p>
                  </a:txBody>
                  <a:tcPr marL="0" marR="0" marT="0" marB="0" anchor="ctr">
                    <a:noFill/>
                  </a:tcPr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F2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¥1,716.47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¥0.23 </a:t>
                      </a:r>
                    </a:p>
                  </a:txBody>
                  <a:tcPr marL="0" marR="0" marT="0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VQ1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¥865.56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¥0.11 </a:t>
                      </a:r>
                    </a:p>
                  </a:txBody>
                  <a:tcPr marL="0" marR="0" marT="0" marB="0" anchor="ctr"/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VQ2</a:t>
                      </a: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¥776.58 </a:t>
                      </a: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¥0.10 </a:t>
                      </a:r>
                    </a:p>
                  </a:txBody>
                  <a:tcPr marL="0" marR="0" marT="0" marB="0" anchor="ctr">
                    <a:noFill/>
                  </a:tcPr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VQ3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¥2,170.07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¥0.28 </a:t>
                      </a:r>
                    </a:p>
                  </a:txBody>
                  <a:tcPr marL="0" marR="0" marT="0" marB="0" anchor="ctr">
                    <a:noFill/>
                  </a:tcPr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WH</a:t>
                      </a: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¥4,641.57 </a:t>
                      </a: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¥0.61 </a:t>
                      </a:r>
                    </a:p>
                  </a:txBody>
                  <a:tcPr marL="0" marR="0" marT="0" marB="0" anchor="ctr">
                    <a:noFill/>
                  </a:tcPr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RE</a:t>
                      </a: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FF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¥8,783.25 </a:t>
                      </a: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¥1.15 </a:t>
                      </a:r>
                    </a:p>
                  </a:txBody>
                  <a:tcPr marL="0" marR="0" marT="0" marB="0" anchor="ctr">
                    <a:noFill/>
                  </a:tcPr>
                </a:tc>
              </a:tr>
              <a:tr h="28803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总计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¥26283.56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¥3.45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" name="图表 2"/>
          <p:cNvGraphicFramePr/>
          <p:nvPr>
            <p:extLst/>
          </p:nvPr>
        </p:nvGraphicFramePr>
        <p:xfrm>
          <a:off x="4355976" y="1412776"/>
          <a:ext cx="4680520" cy="5040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6318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>
            <a:graphicFrameLocks noGrp="1"/>
          </p:cNvGraphicFramePr>
          <p:nvPr>
            <p:extLst/>
          </p:nvPr>
        </p:nvGraphicFramePr>
        <p:xfrm>
          <a:off x="1524000" y="1268760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KPI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目标值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达成值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离职率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9.8%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51520" y="853168"/>
            <a:ext cx="7978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离职率</a:t>
            </a:r>
            <a:r>
              <a:rPr lang="en-US" altLang="zh-CN" sz="2000" dirty="0" smtClean="0"/>
              <a:t>·</a:t>
            </a:r>
            <a:r>
              <a:rPr lang="zh-CN" altLang="en-US" sz="2000" dirty="0"/>
              <a:t>趋势</a:t>
            </a:r>
          </a:p>
        </p:txBody>
      </p:sp>
      <p:sp>
        <p:nvSpPr>
          <p:cNvPr id="8" name="标题 1"/>
          <p:cNvSpPr txBox="1">
            <a:spLocks/>
          </p:cNvSpPr>
          <p:nvPr/>
        </p:nvSpPr>
        <p:spPr>
          <a:xfrm>
            <a:off x="0" y="0"/>
            <a:ext cx="8229600" cy="836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 smtClean="0"/>
              <a:t>五、人员管理</a:t>
            </a:r>
            <a:endParaRPr lang="zh-CN" altLang="en-US" dirty="0"/>
          </a:p>
        </p:txBody>
      </p:sp>
      <p:graphicFrame>
        <p:nvGraphicFramePr>
          <p:cNvPr id="6" name="图表 5"/>
          <p:cNvGraphicFramePr/>
          <p:nvPr>
            <p:extLst/>
          </p:nvPr>
        </p:nvGraphicFramePr>
        <p:xfrm>
          <a:off x="611560" y="1988840"/>
          <a:ext cx="8064896" cy="26642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图表 8"/>
          <p:cNvGraphicFramePr/>
          <p:nvPr>
            <p:extLst/>
          </p:nvPr>
        </p:nvGraphicFramePr>
        <p:xfrm>
          <a:off x="611560" y="4221088"/>
          <a:ext cx="8064896" cy="2636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7699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520" y="853168"/>
            <a:ext cx="7978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离职率</a:t>
            </a:r>
            <a:r>
              <a:rPr lang="en-US" altLang="zh-CN" sz="2000" dirty="0" smtClean="0"/>
              <a:t>·</a:t>
            </a:r>
            <a:r>
              <a:rPr lang="zh-CN" altLang="en-US" sz="2000" dirty="0"/>
              <a:t>数据</a:t>
            </a:r>
            <a:r>
              <a:rPr lang="zh-CN" altLang="en-US" sz="2000" dirty="0" smtClean="0"/>
              <a:t>解析</a:t>
            </a:r>
            <a:endParaRPr lang="zh-CN" altLang="en-US" sz="2000" dirty="0"/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0" y="0"/>
            <a:ext cx="8229600" cy="836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 smtClean="0"/>
              <a:t>五、人员管理</a:t>
            </a:r>
            <a:endParaRPr lang="zh-CN" altLang="en-US" dirty="0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170479"/>
              </p:ext>
            </p:extLst>
          </p:nvPr>
        </p:nvGraphicFramePr>
        <p:xfrm>
          <a:off x="1475656" y="1268759"/>
          <a:ext cx="6264697" cy="5472602"/>
        </p:xfrm>
        <a:graphic>
          <a:graphicData uri="http://schemas.openxmlformats.org/drawingml/2006/table">
            <a:tbl>
              <a:tblPr/>
              <a:tblGrid>
                <a:gridCol w="1502264"/>
                <a:gridCol w="1278187"/>
                <a:gridCol w="1186664"/>
                <a:gridCol w="1186664"/>
                <a:gridCol w="1110918"/>
              </a:tblGrid>
              <a:tr h="301334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班组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人员编制</a:t>
                      </a:r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 </a:t>
                      </a:r>
                      <a:endParaRPr lang="zh-CN" altLang="en-US" sz="1400" b="1" i="0" u="none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在编人员</a:t>
                      </a:r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 </a:t>
                      </a:r>
                      <a:endParaRPr lang="zh-CN" altLang="en-US" sz="1400" b="1" i="0" u="none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离职人数</a:t>
                      </a:r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 </a:t>
                      </a:r>
                      <a:endParaRPr lang="zh-CN" altLang="en-US" sz="1400" b="1" i="0" u="none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离职率</a:t>
                      </a:r>
                      <a:r>
                        <a:rPr lang="zh-CN" altLang="en-US" sz="1400" b="1" i="0" u="none" strike="noStrike">
                          <a:solidFill>
                            <a:srgbClr val="FFFFFF"/>
                          </a:solidFill>
                          <a:latin typeface="宋体"/>
                        </a:rPr>
                        <a:t> </a:t>
                      </a:r>
                      <a:endParaRPr lang="zh-CN" altLang="en-US" sz="1400" b="1" i="0" u="none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办公室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TR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PM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T1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T2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T3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C1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C2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C3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39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F1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F2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41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VQ1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VQ2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VQ3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WH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17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新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员工（试用期内）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81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 dirty="0">
                          <a:solidFill>
                            <a:srgbClr val="000000"/>
                          </a:solidFill>
                          <a:latin typeface="宋体"/>
                        </a:rPr>
                        <a:t>新员工 </a:t>
                      </a:r>
                      <a:r>
                        <a:rPr lang="zh-CN" altLang="en-US" sz="1200" b="0" i="0" u="none" strike="noStrike" dirty="0" smtClean="0">
                          <a:solidFill>
                            <a:srgbClr val="000000"/>
                          </a:solidFill>
                          <a:latin typeface="宋体"/>
                        </a:rPr>
                        <a:t>（培训期内）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latin typeface="宋体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　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宋体"/>
                        </a:rPr>
                        <a:t>27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</a:tr>
              <a:tr h="272172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总计</a:t>
                      </a:r>
                      <a:r>
                        <a:rPr lang="zh-CN" altLang="en-US" sz="1200" b="1" i="0" u="none" strike="noStrike">
                          <a:solidFill>
                            <a:srgbClr val="FFFFFF"/>
                          </a:solidFill>
                          <a:latin typeface="宋体"/>
                        </a:rPr>
                        <a:t> 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 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342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590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2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42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62"/>
          <p:cNvSpPr>
            <a:spLocks noChangeAspect="1" noChangeArrowheads="1"/>
          </p:cNvSpPr>
          <p:nvPr/>
        </p:nvSpPr>
        <p:spPr bwMode="auto">
          <a:xfrm>
            <a:off x="1187624" y="1628800"/>
            <a:ext cx="5867400" cy="335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" name="Freeform 63"/>
          <p:cNvSpPr>
            <a:spLocks/>
          </p:cNvSpPr>
          <p:nvPr/>
        </p:nvSpPr>
        <p:spPr bwMode="blackWhite">
          <a:xfrm>
            <a:off x="5218285" y="3348901"/>
            <a:ext cx="1004489" cy="1187808"/>
          </a:xfrm>
          <a:custGeom>
            <a:avLst/>
            <a:gdLst>
              <a:gd name="T0" fmla="*/ 0 w 854"/>
              <a:gd name="T1" fmla="*/ 269 h 993"/>
              <a:gd name="T2" fmla="*/ 505 w 854"/>
              <a:gd name="T3" fmla="*/ 992 h 993"/>
              <a:gd name="T4" fmla="*/ 853 w 854"/>
              <a:gd name="T5" fmla="*/ 621 h 993"/>
              <a:gd name="T6" fmla="*/ 245 w 854"/>
              <a:gd name="T7" fmla="*/ 0 h 993"/>
              <a:gd name="T8" fmla="*/ 0 w 854"/>
              <a:gd name="T9" fmla="*/ 269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4" h="993">
                <a:moveTo>
                  <a:pt x="0" y="269"/>
                </a:moveTo>
                <a:lnTo>
                  <a:pt x="505" y="992"/>
                </a:lnTo>
                <a:lnTo>
                  <a:pt x="853" y="621"/>
                </a:lnTo>
                <a:lnTo>
                  <a:pt x="245" y="0"/>
                </a:lnTo>
                <a:lnTo>
                  <a:pt x="0" y="269"/>
                </a:lnTo>
              </a:path>
            </a:pathLst>
          </a:custGeom>
          <a:solidFill>
            <a:schemeClr val="bg1">
              <a:lumMod val="75000"/>
            </a:schemeClr>
          </a:solidFill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Freeform 64"/>
          <p:cNvSpPr>
            <a:spLocks/>
          </p:cNvSpPr>
          <p:nvPr/>
        </p:nvSpPr>
        <p:spPr bwMode="blackWhite">
          <a:xfrm>
            <a:off x="2457529" y="3348901"/>
            <a:ext cx="3047349" cy="323101"/>
          </a:xfrm>
          <a:custGeom>
            <a:avLst/>
            <a:gdLst>
              <a:gd name="T0" fmla="*/ 0 w 2589"/>
              <a:gd name="T1" fmla="*/ 268 h 269"/>
              <a:gd name="T2" fmla="*/ 2342 w 2589"/>
              <a:gd name="T3" fmla="*/ 268 h 269"/>
              <a:gd name="T4" fmla="*/ 2588 w 2589"/>
              <a:gd name="T5" fmla="*/ 0 h 269"/>
              <a:gd name="T6" fmla="*/ 653 w 2589"/>
              <a:gd name="T7" fmla="*/ 0 h 269"/>
              <a:gd name="T8" fmla="*/ 0 w 2589"/>
              <a:gd name="T9" fmla="*/ 268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9" h="269">
                <a:moveTo>
                  <a:pt x="0" y="268"/>
                </a:moveTo>
                <a:lnTo>
                  <a:pt x="2342" y="268"/>
                </a:lnTo>
                <a:lnTo>
                  <a:pt x="2588" y="0"/>
                </a:lnTo>
                <a:lnTo>
                  <a:pt x="653" y="0"/>
                </a:lnTo>
                <a:lnTo>
                  <a:pt x="0" y="268"/>
                </a:lnTo>
              </a:path>
            </a:pathLst>
          </a:custGeom>
          <a:solidFill>
            <a:schemeClr val="bg1">
              <a:lumMod val="75000"/>
              <a:alpha val="50000"/>
            </a:schemeClr>
          </a:solidFill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" name="Freeform 65"/>
          <p:cNvSpPr>
            <a:spLocks/>
          </p:cNvSpPr>
          <p:nvPr/>
        </p:nvSpPr>
        <p:spPr bwMode="blackWhite">
          <a:xfrm>
            <a:off x="1867401" y="3670569"/>
            <a:ext cx="3949483" cy="867573"/>
          </a:xfrm>
          <a:custGeom>
            <a:avLst/>
            <a:gdLst>
              <a:gd name="T0" fmla="*/ 0 w 3354"/>
              <a:gd name="T1" fmla="*/ 725 h 726"/>
              <a:gd name="T2" fmla="*/ 3353 w 3354"/>
              <a:gd name="T3" fmla="*/ 725 h 726"/>
              <a:gd name="T4" fmla="*/ 2844 w 3354"/>
              <a:gd name="T5" fmla="*/ 0 h 726"/>
              <a:gd name="T6" fmla="*/ 499 w 3354"/>
              <a:gd name="T7" fmla="*/ 0 h 726"/>
              <a:gd name="T8" fmla="*/ 0 w 3354"/>
              <a:gd name="T9" fmla="*/ 725 h 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54" h="726">
                <a:moveTo>
                  <a:pt x="0" y="725"/>
                </a:moveTo>
                <a:lnTo>
                  <a:pt x="3353" y="725"/>
                </a:lnTo>
                <a:lnTo>
                  <a:pt x="2844" y="0"/>
                </a:lnTo>
                <a:lnTo>
                  <a:pt x="499" y="0"/>
                </a:lnTo>
                <a:lnTo>
                  <a:pt x="0" y="725"/>
                </a:lnTo>
              </a:path>
            </a:pathLst>
          </a:custGeom>
          <a:solidFill>
            <a:schemeClr val="bg1">
              <a:lumMod val="50000"/>
            </a:schemeClr>
          </a:solidFill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" name="Freeform 66"/>
          <p:cNvSpPr>
            <a:spLocks/>
          </p:cNvSpPr>
          <p:nvPr/>
        </p:nvSpPr>
        <p:spPr bwMode="blackWhite">
          <a:xfrm>
            <a:off x="3153542" y="2484910"/>
            <a:ext cx="1524028" cy="156177"/>
          </a:xfrm>
          <a:custGeom>
            <a:avLst/>
            <a:gdLst>
              <a:gd name="T0" fmla="*/ 0 w 1295"/>
              <a:gd name="T1" fmla="*/ 130 h 131"/>
              <a:gd name="T2" fmla="*/ 1166 w 1295"/>
              <a:gd name="T3" fmla="*/ 130 h 131"/>
              <a:gd name="T4" fmla="*/ 1294 w 1295"/>
              <a:gd name="T5" fmla="*/ 0 h 131"/>
              <a:gd name="T6" fmla="*/ 403 w 1295"/>
              <a:gd name="T7" fmla="*/ 0 h 131"/>
              <a:gd name="T8" fmla="*/ 0 w 1295"/>
              <a:gd name="T9" fmla="*/ 13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5" h="131">
                <a:moveTo>
                  <a:pt x="0" y="130"/>
                </a:moveTo>
                <a:lnTo>
                  <a:pt x="1166" y="130"/>
                </a:lnTo>
                <a:lnTo>
                  <a:pt x="1294" y="0"/>
                </a:lnTo>
                <a:lnTo>
                  <a:pt x="403" y="0"/>
                </a:lnTo>
                <a:lnTo>
                  <a:pt x="0" y="130"/>
                </a:lnTo>
              </a:path>
            </a:pathLst>
          </a:custGeom>
          <a:solidFill>
            <a:srgbClr val="0000FE">
              <a:alpha val="50000"/>
            </a:srgbClr>
          </a:solidFill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" name="Freeform 67"/>
          <p:cNvSpPr>
            <a:spLocks/>
          </p:cNvSpPr>
          <p:nvPr/>
        </p:nvSpPr>
        <p:spPr bwMode="blackWhite">
          <a:xfrm>
            <a:off x="4509566" y="2484910"/>
            <a:ext cx="865427" cy="1040944"/>
          </a:xfrm>
          <a:custGeom>
            <a:avLst/>
            <a:gdLst>
              <a:gd name="T0" fmla="*/ 502 w 735"/>
              <a:gd name="T1" fmla="*/ 869 h 870"/>
              <a:gd name="T2" fmla="*/ 734 w 735"/>
              <a:gd name="T3" fmla="*/ 619 h 870"/>
              <a:gd name="T4" fmla="*/ 126 w 735"/>
              <a:gd name="T5" fmla="*/ 0 h 870"/>
              <a:gd name="T6" fmla="*/ 0 w 735"/>
              <a:gd name="T7" fmla="*/ 130 h 870"/>
              <a:gd name="T8" fmla="*/ 502 w 735"/>
              <a:gd name="T9" fmla="*/ 869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5" h="870">
                <a:moveTo>
                  <a:pt x="502" y="869"/>
                </a:moveTo>
                <a:lnTo>
                  <a:pt x="734" y="619"/>
                </a:lnTo>
                <a:lnTo>
                  <a:pt x="126" y="0"/>
                </a:lnTo>
                <a:lnTo>
                  <a:pt x="0" y="130"/>
                </a:lnTo>
                <a:lnTo>
                  <a:pt x="502" y="869"/>
                </a:lnTo>
              </a:path>
            </a:pathLst>
          </a:custGeom>
          <a:solidFill>
            <a:srgbClr val="6598FF"/>
          </a:solidFill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" name="Freeform 68"/>
          <p:cNvSpPr>
            <a:spLocks/>
          </p:cNvSpPr>
          <p:nvPr/>
        </p:nvSpPr>
        <p:spPr bwMode="blackWhite">
          <a:xfrm>
            <a:off x="2554943" y="2640371"/>
            <a:ext cx="2566635" cy="885483"/>
          </a:xfrm>
          <a:custGeom>
            <a:avLst/>
            <a:gdLst>
              <a:gd name="T0" fmla="*/ 0 w 2179"/>
              <a:gd name="T1" fmla="*/ 740 h 741"/>
              <a:gd name="T2" fmla="*/ 2178 w 2179"/>
              <a:gd name="T3" fmla="*/ 740 h 741"/>
              <a:gd name="T4" fmla="*/ 1672 w 2179"/>
              <a:gd name="T5" fmla="*/ 0 h 741"/>
              <a:gd name="T6" fmla="*/ 505 w 2179"/>
              <a:gd name="T7" fmla="*/ 0 h 741"/>
              <a:gd name="T8" fmla="*/ 0 w 2179"/>
              <a:gd name="T9" fmla="*/ 740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79" h="741">
                <a:moveTo>
                  <a:pt x="0" y="740"/>
                </a:moveTo>
                <a:lnTo>
                  <a:pt x="2178" y="740"/>
                </a:lnTo>
                <a:lnTo>
                  <a:pt x="1672" y="0"/>
                </a:lnTo>
                <a:lnTo>
                  <a:pt x="505" y="0"/>
                </a:lnTo>
                <a:lnTo>
                  <a:pt x="0" y="740"/>
                </a:lnTo>
              </a:path>
            </a:pathLst>
          </a:custGeom>
          <a:solidFill>
            <a:srgbClr val="0000FE"/>
          </a:solidFill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" name="Freeform 69"/>
          <p:cNvSpPr>
            <a:spLocks/>
          </p:cNvSpPr>
          <p:nvPr/>
        </p:nvSpPr>
        <p:spPr bwMode="blackWhite">
          <a:xfrm>
            <a:off x="3833319" y="1628800"/>
            <a:ext cx="734837" cy="879035"/>
          </a:xfrm>
          <a:custGeom>
            <a:avLst/>
            <a:gdLst>
              <a:gd name="T0" fmla="*/ 505 w 623"/>
              <a:gd name="T1" fmla="*/ 734 h 735"/>
              <a:gd name="T2" fmla="*/ 622 w 623"/>
              <a:gd name="T3" fmla="*/ 620 h 735"/>
              <a:gd name="T4" fmla="*/ 0 w 623"/>
              <a:gd name="T5" fmla="*/ 0 h 735"/>
              <a:gd name="T6" fmla="*/ 505 w 623"/>
              <a:gd name="T7" fmla="*/ 734 h 7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3" h="735">
                <a:moveTo>
                  <a:pt x="505" y="734"/>
                </a:moveTo>
                <a:lnTo>
                  <a:pt x="622" y="620"/>
                </a:lnTo>
                <a:lnTo>
                  <a:pt x="0" y="0"/>
                </a:lnTo>
                <a:lnTo>
                  <a:pt x="505" y="734"/>
                </a:lnTo>
              </a:path>
            </a:pathLst>
          </a:custGeom>
          <a:solidFill>
            <a:srgbClr val="FABA86"/>
          </a:solidFill>
          <a:ln w="952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6" name="Freeform 70"/>
          <p:cNvSpPr>
            <a:spLocks/>
          </p:cNvSpPr>
          <p:nvPr/>
        </p:nvSpPr>
        <p:spPr bwMode="blackWhite">
          <a:xfrm>
            <a:off x="3241073" y="1628800"/>
            <a:ext cx="1190139" cy="879035"/>
          </a:xfrm>
          <a:custGeom>
            <a:avLst/>
            <a:gdLst>
              <a:gd name="T0" fmla="*/ 0 w 1011"/>
              <a:gd name="T1" fmla="*/ 734 h 735"/>
              <a:gd name="T2" fmla="*/ 1010 w 1011"/>
              <a:gd name="T3" fmla="*/ 734 h 735"/>
              <a:gd name="T4" fmla="*/ 505 w 1011"/>
              <a:gd name="T5" fmla="*/ 0 h 735"/>
              <a:gd name="T6" fmla="*/ 0 w 1011"/>
              <a:gd name="T7" fmla="*/ 734 h 7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11" h="735">
                <a:moveTo>
                  <a:pt x="0" y="734"/>
                </a:moveTo>
                <a:lnTo>
                  <a:pt x="1010" y="734"/>
                </a:lnTo>
                <a:lnTo>
                  <a:pt x="505" y="0"/>
                </a:lnTo>
                <a:lnTo>
                  <a:pt x="0" y="734"/>
                </a:lnTo>
              </a:path>
            </a:pathLst>
          </a:custGeom>
          <a:solidFill>
            <a:srgbClr val="FF0000"/>
          </a:solidFill>
          <a:ln w="9525" cap="rnd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" name="AutoShape 74"/>
          <p:cNvSpPr>
            <a:spLocks/>
          </p:cNvSpPr>
          <p:nvPr/>
        </p:nvSpPr>
        <p:spPr bwMode="auto">
          <a:xfrm>
            <a:off x="5846532" y="1946885"/>
            <a:ext cx="2325867" cy="376283"/>
          </a:xfrm>
          <a:prstGeom prst="borderCallout2">
            <a:avLst>
              <a:gd name="adj1" fmla="val 36583"/>
              <a:gd name="adj2" fmla="val -8333"/>
              <a:gd name="adj3" fmla="val 37065"/>
              <a:gd name="adj4" fmla="val -41051"/>
              <a:gd name="adj5" fmla="val 36583"/>
              <a:gd name="adj6" fmla="val -68702"/>
            </a:avLst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b="0" dirty="0" smtClean="0"/>
              <a:t>安全至上</a:t>
            </a:r>
            <a:endParaRPr lang="zh-CN" altLang="en-US" b="0" dirty="0"/>
          </a:p>
        </p:txBody>
      </p:sp>
      <p:sp>
        <p:nvSpPr>
          <p:cNvPr id="31" name="AutoShape 75"/>
          <p:cNvSpPr>
            <a:spLocks/>
          </p:cNvSpPr>
          <p:nvPr/>
        </p:nvSpPr>
        <p:spPr bwMode="auto">
          <a:xfrm>
            <a:off x="5888885" y="2858159"/>
            <a:ext cx="2283514" cy="900000"/>
          </a:xfrm>
          <a:prstGeom prst="borderCallout2">
            <a:avLst>
              <a:gd name="adj1" fmla="val 36583"/>
              <a:gd name="adj2" fmla="val -7407"/>
              <a:gd name="adj3" fmla="val 36583"/>
              <a:gd name="adj4" fmla="val -45616"/>
              <a:gd name="adj5" fmla="val 36490"/>
              <a:gd name="adj6" fmla="val -35752"/>
            </a:avLst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just"/>
            <a:r>
              <a:rPr lang="zh-CN" altLang="en-US" b="0" dirty="0" smtClean="0"/>
              <a:t>生产力、品质、成本三项职能互相促进，平衡发展</a:t>
            </a:r>
            <a:endParaRPr lang="zh-CN" altLang="en-US" b="0" dirty="0"/>
          </a:p>
        </p:txBody>
      </p:sp>
      <p:sp>
        <p:nvSpPr>
          <p:cNvPr id="32" name="AutoShape 76"/>
          <p:cNvSpPr>
            <a:spLocks/>
          </p:cNvSpPr>
          <p:nvPr/>
        </p:nvSpPr>
        <p:spPr bwMode="auto">
          <a:xfrm>
            <a:off x="5911472" y="3958566"/>
            <a:ext cx="2260927" cy="648000"/>
          </a:xfrm>
          <a:prstGeom prst="borderCallout2">
            <a:avLst>
              <a:gd name="adj1" fmla="val 12606"/>
              <a:gd name="adj2" fmla="val -7407"/>
              <a:gd name="adj3" fmla="val 12606"/>
              <a:gd name="adj4" fmla="val -62532"/>
              <a:gd name="adj5" fmla="val 12606"/>
              <a:gd name="adj6" fmla="val -43419"/>
            </a:avLst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just"/>
            <a:r>
              <a:rPr lang="zh-CN" altLang="en-US" b="0" dirty="0" smtClean="0"/>
              <a:t>员工是卓越管理的基础，体现以人为本</a:t>
            </a:r>
            <a:endParaRPr lang="zh-CN" altLang="en-US" b="0" dirty="0"/>
          </a:p>
        </p:txBody>
      </p:sp>
      <p:sp>
        <p:nvSpPr>
          <p:cNvPr id="6" name="TextBox 5"/>
          <p:cNvSpPr txBox="1"/>
          <p:nvPr/>
        </p:nvSpPr>
        <p:spPr>
          <a:xfrm>
            <a:off x="2871245" y="3811967"/>
            <a:ext cx="2027639" cy="58477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/>
              <a:t>员工</a:t>
            </a:r>
            <a:endParaRPr lang="en-US" altLang="zh-CN" sz="1600" dirty="0" smtClean="0"/>
          </a:p>
          <a:p>
            <a:pPr algn="ctr"/>
            <a:r>
              <a:rPr lang="en-US" altLang="zh-CN" sz="1600" dirty="0" smtClean="0"/>
              <a:t>M</a:t>
            </a:r>
            <a:endParaRPr lang="zh-CN" alt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3454312" y="2138503"/>
            <a:ext cx="746425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安全</a:t>
            </a:r>
            <a:r>
              <a:rPr lang="en-US" altLang="zh-CN" dirty="0" smtClean="0">
                <a:solidFill>
                  <a:schemeClr val="bg1"/>
                </a:solidFill>
              </a:rPr>
              <a:t>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13297" y="2988164"/>
            <a:ext cx="655552" cy="558840"/>
          </a:xfrm>
          <a:prstGeom prst="rect">
            <a:avLst/>
          </a:prstGeom>
          <a:solidFill>
            <a:srgbClr val="92D050"/>
          </a:solidFill>
        </p:spPr>
        <p:txBody>
          <a:bodyPr wrap="square" lIns="0" rtlCol="0" anchor="ctr" anchorCtr="1">
            <a:noAutofit/>
          </a:bodyPr>
          <a:lstStyle/>
          <a:p>
            <a:pPr algn="ctr"/>
            <a:r>
              <a:rPr lang="zh-CN" altLang="en-US" sz="1400" dirty="0" smtClean="0"/>
              <a:t>生产力</a:t>
            </a:r>
            <a:r>
              <a:rPr lang="en-US" altLang="zh-CN" sz="1400" dirty="0" smtClean="0"/>
              <a:t>P</a:t>
            </a:r>
            <a:endParaRPr lang="zh-CN" alt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3585298" y="2988164"/>
            <a:ext cx="655552" cy="558840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txBody>
          <a:bodyPr wrap="square" lIns="0" rtlCol="0" anchor="ctr" anchorCtr="1">
            <a:noAutofit/>
          </a:bodyPr>
          <a:lstStyle/>
          <a:p>
            <a:pPr algn="ctr"/>
            <a:r>
              <a:rPr lang="zh-CN" altLang="en-US" sz="1400" dirty="0" smtClean="0"/>
              <a:t>质量</a:t>
            </a:r>
            <a:endParaRPr lang="en-US" altLang="zh-CN" sz="1400" dirty="0" smtClean="0"/>
          </a:p>
          <a:p>
            <a:pPr algn="ctr"/>
            <a:r>
              <a:rPr lang="en-US" altLang="zh-CN" sz="1400" dirty="0" smtClean="0"/>
              <a:t>Q</a:t>
            </a:r>
            <a:endParaRPr lang="zh-CN" alt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4243332" y="2988164"/>
            <a:ext cx="655552" cy="558840"/>
          </a:xfrm>
          <a:prstGeom prst="rect">
            <a:avLst/>
          </a:prstGeom>
          <a:solidFill>
            <a:srgbClr val="FFC000"/>
          </a:solidFill>
        </p:spPr>
        <p:txBody>
          <a:bodyPr wrap="square" lIns="0" rtlCol="0" anchor="ctr" anchorCtr="1">
            <a:noAutofit/>
          </a:bodyPr>
          <a:lstStyle/>
          <a:p>
            <a:pPr algn="ctr"/>
            <a:r>
              <a:rPr lang="zh-CN" altLang="en-US" sz="1400" dirty="0" smtClean="0"/>
              <a:t>成本</a:t>
            </a:r>
            <a:endParaRPr lang="en-US" altLang="zh-CN" sz="1400" dirty="0" smtClean="0"/>
          </a:p>
          <a:p>
            <a:pPr algn="ctr"/>
            <a:r>
              <a:rPr lang="en-US" altLang="zh-CN" sz="1400" dirty="0" smtClean="0"/>
              <a:t>C</a:t>
            </a:r>
            <a:endParaRPr lang="zh-CN" altLang="en-US" sz="1400" dirty="0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管理的资质模型</a:t>
            </a:r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</a:t>
            </a:fld>
            <a:endParaRPr lang="zh-CN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1021155" y="4980015"/>
            <a:ext cx="6820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目标零化：零事故，零缺陷，零浪费</a:t>
            </a:r>
            <a:r>
              <a:rPr lang="en-US" altLang="zh-CN" sz="2800" b="1" dirty="0" smtClean="0"/>
              <a:t>…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3102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8367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zh-CN" altLang="en-US" sz="3200" dirty="0"/>
              <a:t>一、</a:t>
            </a:r>
            <a:r>
              <a:rPr lang="zh-CN" altLang="en-US" sz="3200" dirty="0" smtClean="0"/>
              <a:t>安全与现场管理</a:t>
            </a:r>
            <a:endParaRPr lang="zh-CN" altLang="en-US" sz="32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2876197"/>
              </p:ext>
            </p:extLst>
          </p:nvPr>
        </p:nvGraphicFramePr>
        <p:xfrm>
          <a:off x="1475656" y="1052736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KPI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目标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达成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安全事故次数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747155864"/>
              </p:ext>
            </p:extLst>
          </p:nvPr>
        </p:nvGraphicFramePr>
        <p:xfrm>
          <a:off x="755576" y="1988840"/>
          <a:ext cx="7920880" cy="42080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2508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8367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zh-CN" altLang="en-US" sz="3200" dirty="0"/>
              <a:t>一、</a:t>
            </a:r>
            <a:r>
              <a:rPr lang="zh-CN" altLang="en-US" sz="3200" dirty="0" smtClean="0"/>
              <a:t>安全与现场管理</a:t>
            </a:r>
            <a:endParaRPr lang="zh-CN" altLang="en-US" sz="3200" dirty="0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668375"/>
              </p:ext>
            </p:extLst>
          </p:nvPr>
        </p:nvGraphicFramePr>
        <p:xfrm>
          <a:off x="395536" y="1556792"/>
          <a:ext cx="3600400" cy="3898034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848449"/>
                <a:gridCol w="917317"/>
                <a:gridCol w="917317"/>
                <a:gridCol w="917317"/>
              </a:tblGrid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1" u="none" strike="noStrike" dirty="0">
                          <a:effectLst/>
                          <a:latin typeface="+mn-lt"/>
                        </a:rPr>
                        <a:t>责任班组</a:t>
                      </a:r>
                      <a:endParaRPr lang="zh-CN" altLang="en-US" sz="1600" b="1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1" i="0" u="none" strike="noStrike" dirty="0" smtClean="0">
                          <a:effectLst/>
                          <a:latin typeface="+mn-lt"/>
                        </a:rPr>
                        <a:t>工伤</a:t>
                      </a:r>
                      <a:endParaRPr lang="zh-CN" altLang="en-US" sz="1600" b="1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1" i="0" u="none" strike="noStrike" dirty="0" smtClean="0">
                          <a:effectLst/>
                          <a:latin typeface="+mn-lt"/>
                        </a:rPr>
                        <a:t>事故车</a:t>
                      </a:r>
                      <a:endParaRPr lang="zh-CN" altLang="en-US" sz="1600" b="1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i="0" u="none" strike="noStrike" dirty="0" smtClean="0">
                          <a:effectLst/>
                          <a:latin typeface="+mn-lt"/>
                        </a:rPr>
                        <a:t>火情及其它</a:t>
                      </a:r>
                      <a:endParaRPr lang="zh-CN" altLang="en-US" sz="1400" b="1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PBS</a:t>
                      </a:r>
                      <a:endParaRPr lang="en-US" sz="1600" b="0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T1</a:t>
                      </a:r>
                      <a:endParaRPr lang="en-US" sz="1600" b="0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T2</a:t>
                      </a:r>
                      <a:endParaRPr lang="en-US" sz="1600" b="0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T3</a:t>
                      </a:r>
                      <a:endParaRPr lang="en-US" sz="1600" b="0" i="0" u="none" strike="noStrike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C1</a:t>
                      </a:r>
                      <a:endParaRPr lang="en-US" sz="1600" b="0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C2</a:t>
                      </a:r>
                      <a:endParaRPr lang="en-US" sz="1600" b="0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solidFill>
                            <a:schemeClr val="tx1"/>
                          </a:solidFill>
                          <a:latin typeface="+mn-lt"/>
                        </a:rPr>
                        <a:t>1</a:t>
                      </a:r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F1</a:t>
                      </a:r>
                      <a:endParaRPr lang="en-US" sz="1600" b="0" i="0" u="none" strike="noStrike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F2</a:t>
                      </a:r>
                      <a:endParaRPr lang="en-US" sz="1600" b="0" i="0" u="none" strike="noStrike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VQ1</a:t>
                      </a:r>
                      <a:endParaRPr lang="en-US" sz="1600" b="0" i="0" u="none" strike="noStrike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PM</a:t>
                      </a:r>
                      <a:endParaRPr lang="en-US" sz="1600" b="0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noFill/>
                  </a:tcPr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+mn-lt"/>
                        </a:rPr>
                        <a:t>RE</a:t>
                      </a:r>
                      <a:endParaRPr lang="zh-CN" altLang="en-US" sz="1600" b="0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effectLst/>
                          <a:latin typeface="+mn-lt"/>
                        </a:rPr>
                        <a:t>TR</a:t>
                      </a:r>
                      <a:endParaRPr lang="zh-CN" altLang="en-US" sz="1600" b="0" i="0" u="none" strike="noStrike" dirty="0"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altLang="zh-CN" sz="1600" b="0" i="0" u="none" strike="noStrike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/>
                </a:tc>
              </a:tr>
              <a:tr h="27843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1" u="none" strike="noStrike">
                          <a:effectLst/>
                          <a:latin typeface="+mn-lt"/>
                        </a:rPr>
                        <a:t>合计</a:t>
                      </a:r>
                      <a:endParaRPr lang="zh-CN" altLang="en-US" sz="1600" b="1" i="0" u="none" strike="noStrike">
                        <a:effectLst/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latin typeface="+mn-lt"/>
                        </a:rPr>
                        <a:t>1</a:t>
                      </a:r>
                      <a:endParaRPr lang="en-US" altLang="zh-CN" sz="1600" b="0" i="0" u="none" strike="noStrike" dirty="0"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latin typeface="+mn-lt"/>
                        </a:rPr>
                        <a:t>0</a:t>
                      </a:r>
                      <a:endParaRPr lang="en-US" altLang="zh-CN" sz="1600" b="0" i="0" u="none" strike="noStrike" dirty="0"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 smtClean="0">
                          <a:latin typeface="+mn-lt"/>
                        </a:rPr>
                        <a:t>0</a:t>
                      </a:r>
                      <a:endParaRPr lang="en-US" altLang="zh-CN" sz="1600" b="0" i="0" u="none" strike="noStrike" dirty="0">
                        <a:latin typeface="+mn-lt"/>
                      </a:endParaRPr>
                    </a:p>
                  </a:txBody>
                  <a:tcPr marL="0" marR="0" marT="0" marB="0" anchor="ctr"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251520" y="853168"/>
            <a:ext cx="36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安全与现场管理</a:t>
            </a:r>
            <a:r>
              <a:rPr lang="en-US" altLang="zh-CN" sz="2000" dirty="0" smtClean="0"/>
              <a:t>·</a:t>
            </a:r>
            <a:r>
              <a:rPr lang="zh-CN" altLang="en-US" sz="2000" dirty="0" smtClean="0"/>
              <a:t>数据解析</a:t>
            </a:r>
            <a:endParaRPr lang="zh-CN" altLang="en-US" sz="2000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6302964"/>
              </p:ext>
            </p:extLst>
          </p:nvPr>
        </p:nvGraphicFramePr>
        <p:xfrm>
          <a:off x="7203522" y="692696"/>
          <a:ext cx="1223736" cy="2027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文档" r:id="rId4" imgW="5408477" imgH="8974483" progId="Word.Document.12">
                  <p:embed/>
                </p:oleObj>
              </mc:Choice>
              <mc:Fallback>
                <p:oleObj name="文档" r:id="rId4" imgW="5408477" imgH="89744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03522" y="692696"/>
                        <a:ext cx="1223736" cy="20273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组合 4"/>
          <p:cNvGrpSpPr/>
          <p:nvPr/>
        </p:nvGrpSpPr>
        <p:grpSpPr>
          <a:xfrm>
            <a:off x="4860032" y="2852936"/>
            <a:ext cx="3600000" cy="2700710"/>
            <a:chOff x="4860032" y="2924944"/>
            <a:chExt cx="3600000" cy="2700710"/>
          </a:xfrm>
        </p:grpSpPr>
        <p:pic>
          <p:nvPicPr>
            <p:cNvPr id="7" name="图片 6" descr="IMG_0625.jp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860032" y="2924944"/>
              <a:ext cx="3600000" cy="2700710"/>
            </a:xfrm>
            <a:prstGeom prst="rect">
              <a:avLst/>
            </a:prstGeom>
          </p:spPr>
        </p:pic>
        <p:sp>
          <p:nvSpPr>
            <p:cNvPr id="2" name="椭圆 1"/>
            <p:cNvSpPr/>
            <p:nvPr/>
          </p:nvSpPr>
          <p:spPr>
            <a:xfrm>
              <a:off x="6300192" y="3951263"/>
              <a:ext cx="1296144" cy="648072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576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791580" y="1772816"/>
            <a:ext cx="7740860" cy="4394997"/>
            <a:chOff x="978188" y="2588902"/>
            <a:chExt cx="7330579" cy="4162053"/>
          </a:xfrm>
        </p:grpSpPr>
        <p:pic>
          <p:nvPicPr>
            <p:cNvPr id="4098" name="Picture 2" descr="f:\Users\libei\Desktop\layout-cs-as_Ver1_2_width840-hq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8188" y="2588902"/>
              <a:ext cx="7330579" cy="41620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1215949" y="2713515"/>
              <a:ext cx="659743" cy="320610"/>
            </a:xfrm>
            <a:prstGeom prst="rect">
              <a:avLst/>
            </a:prstGeom>
            <a:solidFill>
              <a:srgbClr val="00B05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</a:rPr>
                <a:t>7718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614501" y="2713515"/>
              <a:ext cx="659743" cy="320610"/>
            </a:xfrm>
            <a:prstGeom prst="rect">
              <a:avLst/>
            </a:prstGeom>
            <a:solidFill>
              <a:srgbClr val="00B05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</a:rPr>
                <a:t>7616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968805" y="2713515"/>
              <a:ext cx="659743" cy="320610"/>
            </a:xfrm>
            <a:prstGeom prst="rect">
              <a:avLst/>
            </a:prstGeom>
            <a:solidFill>
              <a:srgbClr val="00B05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</a:rPr>
                <a:t>7617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979190" y="4021946"/>
              <a:ext cx="659743" cy="320610"/>
            </a:xfrm>
            <a:prstGeom prst="rect">
              <a:avLst/>
            </a:prstGeom>
            <a:solidFill>
              <a:srgbClr val="00B05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</a:rPr>
                <a:t>7860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638935" y="4696890"/>
              <a:ext cx="659743" cy="320610"/>
            </a:xfrm>
            <a:prstGeom prst="rect">
              <a:avLst/>
            </a:prstGeom>
            <a:solidFill>
              <a:srgbClr val="00B05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</a:rPr>
                <a:t>8802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43744" y="5178634"/>
              <a:ext cx="1528056" cy="1020123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bg1"/>
                  </a:solidFill>
                </a:rPr>
                <a:t>周转车结存：</a:t>
              </a:r>
              <a:endParaRPr lang="en-US" altLang="zh-CN" sz="1600" dirty="0" smtClean="0">
                <a:solidFill>
                  <a:schemeClr val="bg1"/>
                </a:solidFill>
              </a:endParaRPr>
            </a:p>
            <a:p>
              <a:r>
                <a:rPr lang="en-US" altLang="zh-CN" sz="1600" dirty="0" smtClean="0">
                  <a:solidFill>
                    <a:schemeClr val="bg1"/>
                  </a:solidFill>
                </a:rPr>
                <a:t>VQ1</a:t>
              </a:r>
              <a:r>
                <a:rPr lang="zh-CN" altLang="en-US" sz="1600" dirty="0" smtClean="0">
                  <a:solidFill>
                    <a:schemeClr val="bg1"/>
                  </a:solidFill>
                </a:rPr>
                <a:t>：</a:t>
              </a:r>
              <a:r>
                <a:rPr lang="en-US" altLang="zh-CN" sz="1600" dirty="0">
                  <a:solidFill>
                    <a:schemeClr val="bg1"/>
                  </a:solidFill>
                </a:rPr>
                <a:t>1</a:t>
              </a:r>
              <a:endParaRPr lang="en-US" altLang="zh-CN" sz="1600" dirty="0" smtClean="0">
                <a:solidFill>
                  <a:schemeClr val="bg1"/>
                </a:solidFill>
              </a:endParaRPr>
            </a:p>
            <a:p>
              <a:r>
                <a:rPr lang="en-US" altLang="zh-CN" sz="1600" dirty="0" smtClean="0">
                  <a:solidFill>
                    <a:schemeClr val="bg1"/>
                  </a:solidFill>
                </a:rPr>
                <a:t>VQ2</a:t>
              </a:r>
              <a:r>
                <a:rPr lang="zh-CN" altLang="en-US" sz="1600" dirty="0" smtClean="0">
                  <a:solidFill>
                    <a:schemeClr val="bg1"/>
                  </a:solidFill>
                </a:rPr>
                <a:t>：</a:t>
              </a:r>
              <a:r>
                <a:rPr lang="en-US" altLang="zh-CN" sz="1600" dirty="0" smtClean="0">
                  <a:solidFill>
                    <a:schemeClr val="bg1"/>
                  </a:solidFill>
                </a:rPr>
                <a:t>0</a:t>
              </a:r>
            </a:p>
            <a:p>
              <a:r>
                <a:rPr lang="en-US" altLang="zh-CN" sz="1600" dirty="0" smtClean="0">
                  <a:solidFill>
                    <a:schemeClr val="bg1"/>
                  </a:solidFill>
                </a:rPr>
                <a:t>VQ3</a:t>
              </a:r>
              <a:r>
                <a:rPr lang="zh-CN" altLang="en-US" sz="1600" dirty="0" smtClean="0">
                  <a:solidFill>
                    <a:schemeClr val="bg1"/>
                  </a:solidFill>
                </a:rPr>
                <a:t>：</a:t>
              </a:r>
              <a:r>
                <a:rPr lang="en-US" altLang="zh-CN" sz="1600" dirty="0" smtClean="0">
                  <a:solidFill>
                    <a:schemeClr val="bg1"/>
                  </a:solidFill>
                </a:rPr>
                <a:t>678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251520" y="848829"/>
            <a:ext cx="1080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概况</a:t>
            </a:r>
            <a:endParaRPr lang="zh-CN" altLang="en-US" sz="2000" dirty="0"/>
          </a:p>
        </p:txBody>
      </p:sp>
      <p:sp>
        <p:nvSpPr>
          <p:cNvPr id="15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8367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zh-CN" altLang="en-US" sz="3200" dirty="0" smtClean="0"/>
              <a:t>二、计划与交付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79091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123373"/>
              </p:ext>
            </p:extLst>
          </p:nvPr>
        </p:nvGraphicFramePr>
        <p:xfrm>
          <a:off x="1547664" y="1268760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KPI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目标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达成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生产计划完成率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100%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100%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图表 13"/>
          <p:cNvGraphicFramePr/>
          <p:nvPr>
            <p:extLst/>
          </p:nvPr>
        </p:nvGraphicFramePr>
        <p:xfrm>
          <a:off x="611560" y="2060848"/>
          <a:ext cx="8064896" cy="2520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51520" y="853168"/>
            <a:ext cx="36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生产计划完成情况</a:t>
            </a:r>
            <a:endParaRPr lang="zh-CN" altLang="en-US" sz="2000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8367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zh-CN" altLang="en-US" sz="3200" dirty="0" smtClean="0"/>
              <a:t>二、计划与交付</a:t>
            </a:r>
            <a:endParaRPr lang="zh-CN" altLang="en-US" sz="3200" dirty="0"/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1133289615"/>
              </p:ext>
            </p:extLst>
          </p:nvPr>
        </p:nvGraphicFramePr>
        <p:xfrm>
          <a:off x="611560" y="4293096"/>
          <a:ext cx="8064896" cy="22795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381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404437"/>
              </p:ext>
            </p:extLst>
          </p:nvPr>
        </p:nvGraphicFramePr>
        <p:xfrm>
          <a:off x="1524000" y="1268760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KPI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目标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达成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发车计划完成率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100%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100%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图表 13"/>
          <p:cNvGraphicFramePr/>
          <p:nvPr>
            <p:extLst/>
          </p:nvPr>
        </p:nvGraphicFramePr>
        <p:xfrm>
          <a:off x="611560" y="1988840"/>
          <a:ext cx="8064896" cy="26642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51520" y="853168"/>
            <a:ext cx="36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发车计划完成情况</a:t>
            </a:r>
            <a:endParaRPr lang="zh-CN" altLang="en-US" sz="2000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8367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zh-CN" altLang="en-US" sz="3200" dirty="0" smtClean="0"/>
              <a:t>二、计划与交付</a:t>
            </a:r>
            <a:endParaRPr lang="zh-CN" altLang="en-US" sz="3200" dirty="0"/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4091696344"/>
              </p:ext>
            </p:extLst>
          </p:nvPr>
        </p:nvGraphicFramePr>
        <p:xfrm>
          <a:off x="611560" y="4221088"/>
          <a:ext cx="8064896" cy="2351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圆角矩形标注 1"/>
          <p:cNvSpPr/>
          <p:nvPr/>
        </p:nvSpPr>
        <p:spPr>
          <a:xfrm>
            <a:off x="1655676" y="4509120"/>
            <a:ext cx="1044116" cy="432048"/>
          </a:xfrm>
          <a:prstGeom prst="wedgeRoundRectCallout">
            <a:avLst>
              <a:gd name="adj1" fmla="val -46656"/>
              <a:gd name="adj2" fmla="val 81993"/>
              <a:gd name="adj3" fmla="val 16667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rgbClr val="FF0000"/>
                </a:solidFill>
              </a:rPr>
              <a:t>2013/1/1</a:t>
            </a:r>
            <a:r>
              <a:rPr lang="zh-CN" altLang="en-US" sz="1400" dirty="0" smtClean="0">
                <a:solidFill>
                  <a:srgbClr val="FF0000"/>
                </a:solidFill>
              </a:rPr>
              <a:t>发车量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557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341130"/>
              </p:ext>
            </p:extLst>
          </p:nvPr>
        </p:nvGraphicFramePr>
        <p:xfrm>
          <a:off x="1524000" y="1268760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KPI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目标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达成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生产利用率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80%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rgbClr val="FF0000"/>
                          </a:solidFill>
                        </a:rPr>
                        <a:t>81.02%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1520" y="853168"/>
            <a:ext cx="36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sz="2000" dirty="0" smtClean="0"/>
              <a:t>生产</a:t>
            </a:r>
            <a:r>
              <a:rPr lang="zh-CN" altLang="en-US" sz="2000" dirty="0"/>
              <a:t>利用率</a:t>
            </a: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8367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zh-CN" altLang="en-US" sz="3200" dirty="0" smtClean="0"/>
              <a:t>二、计划与交付</a:t>
            </a:r>
            <a:endParaRPr lang="zh-CN" altLang="en-US" sz="3200" dirty="0"/>
          </a:p>
        </p:txBody>
      </p:sp>
      <p:graphicFrame>
        <p:nvGraphicFramePr>
          <p:cNvPr id="8" name="图表 7"/>
          <p:cNvGraphicFramePr/>
          <p:nvPr>
            <p:extLst/>
          </p:nvPr>
        </p:nvGraphicFramePr>
        <p:xfrm>
          <a:off x="611560" y="1988840"/>
          <a:ext cx="8064896" cy="26642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1074692072"/>
              </p:ext>
            </p:extLst>
          </p:nvPr>
        </p:nvGraphicFramePr>
        <p:xfrm>
          <a:off x="611560" y="4221088"/>
          <a:ext cx="8064896" cy="2351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7498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5823</TotalTime>
  <Words>1070</Words>
  <Application>Microsoft Office PowerPoint</Application>
  <PresentationFormat>全屏显示(4:3)</PresentationFormat>
  <Paragraphs>561</Paragraphs>
  <Slides>24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宋体</vt:lpstr>
      <vt:lpstr>Arial</vt:lpstr>
      <vt:lpstr>Calibri</vt:lpstr>
      <vt:lpstr>Tahoma</vt:lpstr>
      <vt:lpstr>Wingdings</vt:lpstr>
      <vt:lpstr>Office 主题</vt:lpstr>
      <vt:lpstr>文档</vt:lpstr>
      <vt:lpstr>Worksheet</vt:lpstr>
      <vt:lpstr>工作表</vt:lpstr>
      <vt:lpstr>图表</vt:lpstr>
      <vt:lpstr>总装长沙工厂生产部 月度工作总结</vt:lpstr>
      <vt:lpstr>管理范围</vt:lpstr>
      <vt:lpstr>管理的资质模型</vt:lpstr>
      <vt:lpstr>一、安全与现场管理</vt:lpstr>
      <vt:lpstr>一、安全与现场管理</vt:lpstr>
      <vt:lpstr>二、计划与交付</vt:lpstr>
      <vt:lpstr>二、计划与交付</vt:lpstr>
      <vt:lpstr>二、计划与交付</vt:lpstr>
      <vt:lpstr>二、计划与交付</vt:lpstr>
      <vt:lpstr>二、计划与交付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总装长沙工厂生产部 管理目标</dc:title>
  <dc:creator>libei</dc:creator>
  <cp:lastModifiedBy>Li Bei</cp:lastModifiedBy>
  <cp:revision>240</cp:revision>
  <cp:lastPrinted>2012-09-07T04:56:31Z</cp:lastPrinted>
  <dcterms:created xsi:type="dcterms:W3CDTF">2012-09-07T01:02:58Z</dcterms:created>
  <dcterms:modified xsi:type="dcterms:W3CDTF">2013-01-18T15:10:51Z</dcterms:modified>
</cp:coreProperties>
</file>

<file path=docProps/thumbnail.jpeg>
</file>